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5"/>
  </p:notesMasterIdLst>
  <p:sldIdLst>
    <p:sldId id="285" r:id="rId2"/>
    <p:sldId id="286" r:id="rId3"/>
    <p:sldId id="292" r:id="rId4"/>
    <p:sldId id="289" r:id="rId5"/>
    <p:sldId id="273" r:id="rId6"/>
    <p:sldId id="257" r:id="rId7"/>
    <p:sldId id="258" r:id="rId8"/>
    <p:sldId id="259" r:id="rId9"/>
    <p:sldId id="281" r:id="rId10"/>
    <p:sldId id="277" r:id="rId11"/>
    <p:sldId id="278" r:id="rId12"/>
    <p:sldId id="291" r:id="rId13"/>
    <p:sldId id="279" r:id="rId14"/>
    <p:sldId id="261" r:id="rId15"/>
    <p:sldId id="284" r:id="rId16"/>
    <p:sldId id="283" r:id="rId17"/>
    <p:sldId id="275" r:id="rId18"/>
    <p:sldId id="282" r:id="rId19"/>
    <p:sldId id="290" r:id="rId20"/>
    <p:sldId id="293" r:id="rId21"/>
    <p:sldId id="276" r:id="rId22"/>
    <p:sldId id="267" r:id="rId23"/>
    <p:sldId id="28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4" d="100"/>
          <a:sy n="84" d="100"/>
        </p:scale>
        <p:origin x="6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3D202F-C343-4717-BF27-54DB625B4635}"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s-PE"/>
        </a:p>
      </dgm:t>
    </dgm:pt>
    <dgm:pt modelId="{7C7243F1-7AA9-48A3-8D44-DB634033B1F2}">
      <dgm:prSet phldrT="[Text]"/>
      <dgm:spPr/>
      <dgm:t>
        <a:bodyPr/>
        <a:lstStyle/>
        <a:p>
          <a:r>
            <a:rPr lang="en-US" dirty="0">
              <a:solidFill>
                <a:schemeClr val="bg1"/>
              </a:solidFill>
            </a:rPr>
            <a:t>Chapter</a:t>
          </a:r>
          <a:endParaRPr lang="es-PE" dirty="0">
            <a:solidFill>
              <a:schemeClr val="bg1"/>
            </a:solidFill>
          </a:endParaRPr>
        </a:p>
      </dgm:t>
    </dgm:pt>
    <dgm:pt modelId="{FA22D6E8-C3BF-4532-8F43-C347A37F819D}" type="parTrans" cxnId="{E8B4FB79-03C0-408D-94E3-B51194F1D09A}">
      <dgm:prSet/>
      <dgm:spPr/>
      <dgm:t>
        <a:bodyPr/>
        <a:lstStyle/>
        <a:p>
          <a:endParaRPr lang="es-PE"/>
        </a:p>
      </dgm:t>
    </dgm:pt>
    <dgm:pt modelId="{6CF05908-49ED-4DF5-A680-402BC9B457BF}" type="sibTrans" cxnId="{E8B4FB79-03C0-408D-94E3-B51194F1D09A}">
      <dgm:prSet/>
      <dgm:spPr/>
      <dgm:t>
        <a:bodyPr/>
        <a:lstStyle/>
        <a:p>
          <a:endParaRPr lang="es-PE"/>
        </a:p>
      </dgm:t>
    </dgm:pt>
    <dgm:pt modelId="{B94D16D7-4AEE-4C40-A37F-F22F5F19C78A}">
      <dgm:prSet phldrT="[Text]"/>
      <dgm:spPr/>
      <dgm:t>
        <a:bodyPr/>
        <a:lstStyle/>
        <a:p>
          <a:r>
            <a:rPr lang="en-US" dirty="0">
              <a:solidFill>
                <a:schemeClr val="bg1"/>
              </a:solidFill>
            </a:rPr>
            <a:t>Closed</a:t>
          </a:r>
        </a:p>
        <a:p>
          <a:r>
            <a:rPr lang="en-US" dirty="0">
              <a:solidFill>
                <a:schemeClr val="bg1"/>
              </a:solidFill>
            </a:rPr>
            <a:t>Meetings</a:t>
          </a:r>
        </a:p>
        <a:p>
          <a:r>
            <a:rPr lang="en-US" dirty="0">
              <a:solidFill>
                <a:schemeClr val="bg1"/>
              </a:solidFill>
            </a:rPr>
            <a:t>(Planning &amp;</a:t>
          </a:r>
        </a:p>
        <a:p>
          <a:r>
            <a:rPr lang="en-US" dirty="0">
              <a:solidFill>
                <a:schemeClr val="bg1"/>
              </a:solidFill>
            </a:rPr>
            <a:t>Prayer )</a:t>
          </a:r>
        </a:p>
      </dgm:t>
    </dgm:pt>
    <dgm:pt modelId="{251BBA43-B7A1-45C7-87FE-51F9F34DD8BE}" type="parTrans" cxnId="{F0092887-5A0F-4CCB-A897-36ADDD968188}">
      <dgm:prSet/>
      <dgm:spPr/>
      <dgm:t>
        <a:bodyPr/>
        <a:lstStyle/>
        <a:p>
          <a:endParaRPr lang="es-PE" dirty="0"/>
        </a:p>
      </dgm:t>
    </dgm:pt>
    <dgm:pt modelId="{46A1C91F-2D00-4A22-92FA-C49A394F3716}" type="sibTrans" cxnId="{F0092887-5A0F-4CCB-A897-36ADDD968188}">
      <dgm:prSet/>
      <dgm:spPr/>
      <dgm:t>
        <a:bodyPr/>
        <a:lstStyle/>
        <a:p>
          <a:endParaRPr lang="es-PE"/>
        </a:p>
      </dgm:t>
    </dgm:pt>
    <dgm:pt modelId="{3F950DE0-4A6F-41C0-957D-DE1CBF179F69}">
      <dgm:prSet phldrT="[Text]"/>
      <dgm:spPr/>
      <dgm:t>
        <a:bodyPr/>
        <a:lstStyle/>
        <a:p>
          <a:r>
            <a:rPr lang="en-US" dirty="0">
              <a:solidFill>
                <a:schemeClr val="bg1"/>
              </a:solidFill>
            </a:rPr>
            <a:t>Outside</a:t>
          </a:r>
          <a:r>
            <a:rPr lang="en-US" dirty="0"/>
            <a:t> </a:t>
          </a:r>
        </a:p>
        <a:p>
          <a:r>
            <a:rPr lang="en-US" dirty="0">
              <a:solidFill>
                <a:schemeClr val="bg1"/>
              </a:solidFill>
            </a:rPr>
            <a:t>Events</a:t>
          </a:r>
        </a:p>
        <a:p>
          <a:r>
            <a:rPr lang="en-US" dirty="0">
              <a:solidFill>
                <a:schemeClr val="bg1"/>
              </a:solidFill>
            </a:rPr>
            <a:t>(Outreaches)</a:t>
          </a:r>
        </a:p>
        <a:p>
          <a:r>
            <a:rPr lang="en-US" dirty="0">
              <a:solidFill>
                <a:schemeClr val="bg1"/>
              </a:solidFill>
            </a:rPr>
            <a:t>Expansion</a:t>
          </a:r>
        </a:p>
        <a:p>
          <a:r>
            <a:rPr lang="en-US" dirty="0">
              <a:solidFill>
                <a:schemeClr val="bg1"/>
              </a:solidFill>
            </a:rPr>
            <a:t>(creating new Chapters)</a:t>
          </a:r>
          <a:endParaRPr lang="es-PE" dirty="0">
            <a:solidFill>
              <a:schemeClr val="bg1"/>
            </a:solidFill>
          </a:endParaRPr>
        </a:p>
      </dgm:t>
    </dgm:pt>
    <dgm:pt modelId="{D40380F2-118D-462F-8918-3C715A1327C1}" type="parTrans" cxnId="{B3D6F9F7-F738-4C3F-A491-4B42505D42F1}">
      <dgm:prSet/>
      <dgm:spPr/>
      <dgm:t>
        <a:bodyPr/>
        <a:lstStyle/>
        <a:p>
          <a:endParaRPr lang="es-PE" dirty="0"/>
        </a:p>
      </dgm:t>
    </dgm:pt>
    <dgm:pt modelId="{91C2BD95-951B-4C2F-8091-52F7154EDF91}" type="sibTrans" cxnId="{B3D6F9F7-F738-4C3F-A491-4B42505D42F1}">
      <dgm:prSet/>
      <dgm:spPr/>
      <dgm:t>
        <a:bodyPr/>
        <a:lstStyle/>
        <a:p>
          <a:endParaRPr lang="es-PE"/>
        </a:p>
      </dgm:t>
    </dgm:pt>
    <dgm:pt modelId="{2ADF3AF4-1FC4-432D-A9E6-8154B07422EC}">
      <dgm:prSet phldrT="[Text]"/>
      <dgm:spPr/>
      <dgm:t>
        <a:bodyPr/>
        <a:lstStyle/>
        <a:p>
          <a:r>
            <a:rPr lang="en-US" dirty="0">
              <a:solidFill>
                <a:schemeClr val="bg1"/>
              </a:solidFill>
            </a:rPr>
            <a:t>Training</a:t>
          </a:r>
        </a:p>
        <a:p>
          <a:r>
            <a:rPr lang="en-US" dirty="0">
              <a:solidFill>
                <a:schemeClr val="bg1"/>
              </a:solidFill>
            </a:rPr>
            <a:t>(Discipleship)</a:t>
          </a:r>
        </a:p>
        <a:p>
          <a:r>
            <a:rPr lang="en-US" dirty="0">
              <a:solidFill>
                <a:schemeClr val="bg1"/>
              </a:solidFill>
            </a:rPr>
            <a:t>ALTS, Operations, School Of the Vision </a:t>
          </a:r>
          <a:endParaRPr lang="es-PE" dirty="0"/>
        </a:p>
      </dgm:t>
    </dgm:pt>
    <dgm:pt modelId="{7D842EC9-A521-42A6-8E5D-EB570BFD66B2}" type="parTrans" cxnId="{6102A4E6-CABC-4397-A7C7-FF13A10FC11E}">
      <dgm:prSet/>
      <dgm:spPr/>
      <dgm:t>
        <a:bodyPr/>
        <a:lstStyle/>
        <a:p>
          <a:endParaRPr lang="es-PE" dirty="0"/>
        </a:p>
      </dgm:t>
    </dgm:pt>
    <dgm:pt modelId="{F3048346-C571-480B-A250-8C15BA18EDA6}" type="sibTrans" cxnId="{6102A4E6-CABC-4397-A7C7-FF13A10FC11E}">
      <dgm:prSet/>
      <dgm:spPr/>
      <dgm:t>
        <a:bodyPr/>
        <a:lstStyle/>
        <a:p>
          <a:endParaRPr lang="es-PE"/>
        </a:p>
      </dgm:t>
    </dgm:pt>
    <dgm:pt modelId="{184224F0-EF90-4050-BC5A-E0E54D6915C1}">
      <dgm:prSet phldrT="[Text]"/>
      <dgm:spPr/>
      <dgm:t>
        <a:bodyPr/>
        <a:lstStyle/>
        <a:p>
          <a:r>
            <a:rPr lang="en-US" dirty="0">
              <a:solidFill>
                <a:schemeClr val="bg1"/>
              </a:solidFill>
            </a:rPr>
            <a:t>Regular</a:t>
          </a:r>
        </a:p>
        <a:p>
          <a:r>
            <a:rPr lang="en-US" dirty="0">
              <a:solidFill>
                <a:schemeClr val="bg1"/>
              </a:solidFill>
            </a:rPr>
            <a:t> Chapter</a:t>
          </a:r>
        </a:p>
        <a:p>
          <a:r>
            <a:rPr lang="en-US" dirty="0">
              <a:solidFill>
                <a:schemeClr val="bg1"/>
              </a:solidFill>
            </a:rPr>
            <a:t>Events</a:t>
          </a:r>
          <a:endParaRPr lang="es-PE" dirty="0">
            <a:solidFill>
              <a:schemeClr val="bg1"/>
            </a:solidFill>
          </a:endParaRPr>
        </a:p>
      </dgm:t>
    </dgm:pt>
    <dgm:pt modelId="{55D67C45-4DC2-4B25-8FFE-3A1FC9681CB3}" type="parTrans" cxnId="{AF380C2F-E234-4571-B66C-4F425ECE770C}">
      <dgm:prSet/>
      <dgm:spPr/>
      <dgm:t>
        <a:bodyPr/>
        <a:lstStyle/>
        <a:p>
          <a:endParaRPr lang="es-PE" dirty="0"/>
        </a:p>
      </dgm:t>
    </dgm:pt>
    <dgm:pt modelId="{23164AFD-9D79-4C97-8A80-BA0843130548}" type="sibTrans" cxnId="{AF380C2F-E234-4571-B66C-4F425ECE770C}">
      <dgm:prSet/>
      <dgm:spPr/>
      <dgm:t>
        <a:bodyPr/>
        <a:lstStyle/>
        <a:p>
          <a:endParaRPr lang="es-PE"/>
        </a:p>
      </dgm:t>
    </dgm:pt>
    <dgm:pt modelId="{AFDF6A84-A8F2-46CE-815C-C377D0432979}" type="pres">
      <dgm:prSet presAssocID="{223D202F-C343-4717-BF27-54DB625B4635}" presName="Name0" presStyleCnt="0">
        <dgm:presLayoutVars>
          <dgm:chMax val="1"/>
          <dgm:dir/>
          <dgm:animLvl val="ctr"/>
          <dgm:resizeHandles val="exact"/>
        </dgm:presLayoutVars>
      </dgm:prSet>
      <dgm:spPr/>
    </dgm:pt>
    <dgm:pt modelId="{D1EFBFBF-CDCE-42D5-960A-BED4CAB3937F}" type="pres">
      <dgm:prSet presAssocID="{7C7243F1-7AA9-48A3-8D44-DB634033B1F2}" presName="centerShape" presStyleLbl="node0" presStyleIdx="0" presStyleCnt="1" custLinFactNeighborX="380" custLinFactNeighborY="-2279"/>
      <dgm:spPr/>
    </dgm:pt>
    <dgm:pt modelId="{C96A39BC-BE78-4C67-A58C-3183642D9272}" type="pres">
      <dgm:prSet presAssocID="{251BBA43-B7A1-45C7-87FE-51F9F34DD8BE}" presName="parTrans" presStyleLbl="sibTrans2D1" presStyleIdx="0" presStyleCnt="4"/>
      <dgm:spPr/>
    </dgm:pt>
    <dgm:pt modelId="{475C3761-5D03-4A52-A374-C652EDEA93A0}" type="pres">
      <dgm:prSet presAssocID="{251BBA43-B7A1-45C7-87FE-51F9F34DD8BE}" presName="connectorText" presStyleLbl="sibTrans2D1" presStyleIdx="0" presStyleCnt="4"/>
      <dgm:spPr/>
    </dgm:pt>
    <dgm:pt modelId="{52D0B6CF-B31B-4E8E-B828-0A96647E74C5}" type="pres">
      <dgm:prSet presAssocID="{B94D16D7-4AEE-4C40-A37F-F22F5F19C78A}" presName="node" presStyleLbl="node1" presStyleIdx="0" presStyleCnt="4" custScaleX="112690" custScaleY="112616">
        <dgm:presLayoutVars>
          <dgm:bulletEnabled val="1"/>
        </dgm:presLayoutVars>
      </dgm:prSet>
      <dgm:spPr/>
    </dgm:pt>
    <dgm:pt modelId="{B400EE75-D859-4389-BF25-9B8F3879B4B2}" type="pres">
      <dgm:prSet presAssocID="{D40380F2-118D-462F-8918-3C715A1327C1}" presName="parTrans" presStyleLbl="sibTrans2D1" presStyleIdx="1" presStyleCnt="4"/>
      <dgm:spPr/>
    </dgm:pt>
    <dgm:pt modelId="{46027345-AA94-445D-91B2-D465E831080B}" type="pres">
      <dgm:prSet presAssocID="{D40380F2-118D-462F-8918-3C715A1327C1}" presName="connectorText" presStyleLbl="sibTrans2D1" presStyleIdx="1" presStyleCnt="4"/>
      <dgm:spPr/>
    </dgm:pt>
    <dgm:pt modelId="{D2F9A431-7EDD-4E5C-8DB0-0E4272D7CB68}" type="pres">
      <dgm:prSet presAssocID="{3F950DE0-4A6F-41C0-957D-DE1CBF179F69}" presName="node" presStyleLbl="node1" presStyleIdx="1" presStyleCnt="4" custScaleX="114883" custScaleY="118382" custRadScaleRad="100806" custRadScaleInc="-3839">
        <dgm:presLayoutVars>
          <dgm:bulletEnabled val="1"/>
        </dgm:presLayoutVars>
      </dgm:prSet>
      <dgm:spPr/>
    </dgm:pt>
    <dgm:pt modelId="{C7C72EC1-5EA3-46CF-89DC-70753BF37689}" type="pres">
      <dgm:prSet presAssocID="{7D842EC9-A521-42A6-8E5D-EB570BFD66B2}" presName="parTrans" presStyleLbl="sibTrans2D1" presStyleIdx="2" presStyleCnt="4"/>
      <dgm:spPr/>
    </dgm:pt>
    <dgm:pt modelId="{70205A68-981A-4DA3-9EA1-48616D5EC74E}" type="pres">
      <dgm:prSet presAssocID="{7D842EC9-A521-42A6-8E5D-EB570BFD66B2}" presName="connectorText" presStyleLbl="sibTrans2D1" presStyleIdx="2" presStyleCnt="4"/>
      <dgm:spPr/>
    </dgm:pt>
    <dgm:pt modelId="{208FF681-7ACF-472E-96F2-62298506203B}" type="pres">
      <dgm:prSet presAssocID="{2ADF3AF4-1FC4-432D-A9E6-8154B07422EC}" presName="node" presStyleLbl="node1" presStyleIdx="2" presStyleCnt="4" custRadScaleRad="90124">
        <dgm:presLayoutVars>
          <dgm:bulletEnabled val="1"/>
        </dgm:presLayoutVars>
      </dgm:prSet>
      <dgm:spPr/>
    </dgm:pt>
    <dgm:pt modelId="{1E6F16AA-9878-4DB3-B5B1-4D3060BF9107}" type="pres">
      <dgm:prSet presAssocID="{55D67C45-4DC2-4B25-8FFE-3A1FC9681CB3}" presName="parTrans" presStyleLbl="sibTrans2D1" presStyleIdx="3" presStyleCnt="4"/>
      <dgm:spPr/>
    </dgm:pt>
    <dgm:pt modelId="{16F820B8-EF25-44DD-8CD8-01FF8CD3E750}" type="pres">
      <dgm:prSet presAssocID="{55D67C45-4DC2-4B25-8FFE-3A1FC9681CB3}" presName="connectorText" presStyleLbl="sibTrans2D1" presStyleIdx="3" presStyleCnt="4"/>
      <dgm:spPr/>
    </dgm:pt>
    <dgm:pt modelId="{96868238-AC07-4119-8095-DAFB48621EA4}" type="pres">
      <dgm:prSet presAssocID="{184224F0-EF90-4050-BC5A-E0E54D6915C1}" presName="node" presStyleLbl="node1" presStyleIdx="3" presStyleCnt="4" custScaleX="122909" custScaleY="114298">
        <dgm:presLayoutVars>
          <dgm:bulletEnabled val="1"/>
        </dgm:presLayoutVars>
      </dgm:prSet>
      <dgm:spPr/>
    </dgm:pt>
  </dgm:ptLst>
  <dgm:cxnLst>
    <dgm:cxn modelId="{AF380C2F-E234-4571-B66C-4F425ECE770C}" srcId="{7C7243F1-7AA9-48A3-8D44-DB634033B1F2}" destId="{184224F0-EF90-4050-BC5A-E0E54D6915C1}" srcOrd="3" destOrd="0" parTransId="{55D67C45-4DC2-4B25-8FFE-3A1FC9681CB3}" sibTransId="{23164AFD-9D79-4C97-8A80-BA0843130548}"/>
    <dgm:cxn modelId="{30049861-337E-4BEF-A8C8-CFDC9995A050}" type="presOf" srcId="{B94D16D7-4AEE-4C40-A37F-F22F5F19C78A}" destId="{52D0B6CF-B31B-4E8E-B828-0A96647E74C5}" srcOrd="0" destOrd="0" presId="urn:microsoft.com/office/officeart/2005/8/layout/radial5"/>
    <dgm:cxn modelId="{4404A765-E7FD-4810-8C26-CE006C8BAD61}" type="presOf" srcId="{223D202F-C343-4717-BF27-54DB625B4635}" destId="{AFDF6A84-A8F2-46CE-815C-C377D0432979}" srcOrd="0" destOrd="0" presId="urn:microsoft.com/office/officeart/2005/8/layout/radial5"/>
    <dgm:cxn modelId="{70B87F68-3F4F-49DB-B379-995D1F25EEDF}" type="presOf" srcId="{2ADF3AF4-1FC4-432D-A9E6-8154B07422EC}" destId="{208FF681-7ACF-472E-96F2-62298506203B}" srcOrd="0" destOrd="0" presId="urn:microsoft.com/office/officeart/2005/8/layout/radial5"/>
    <dgm:cxn modelId="{0BA19368-81DB-4A15-BAAE-8DF99A2E1681}" type="presOf" srcId="{7D842EC9-A521-42A6-8E5D-EB570BFD66B2}" destId="{C7C72EC1-5EA3-46CF-89DC-70753BF37689}" srcOrd="0" destOrd="0" presId="urn:microsoft.com/office/officeart/2005/8/layout/radial5"/>
    <dgm:cxn modelId="{A46FB46E-8E0F-41BD-9794-609BA74AD892}" type="presOf" srcId="{55D67C45-4DC2-4B25-8FFE-3A1FC9681CB3}" destId="{16F820B8-EF25-44DD-8CD8-01FF8CD3E750}" srcOrd="1" destOrd="0" presId="urn:microsoft.com/office/officeart/2005/8/layout/radial5"/>
    <dgm:cxn modelId="{87914151-64E4-49B6-A949-51883E30682C}" type="presOf" srcId="{D40380F2-118D-462F-8918-3C715A1327C1}" destId="{46027345-AA94-445D-91B2-D465E831080B}" srcOrd="1" destOrd="0" presId="urn:microsoft.com/office/officeart/2005/8/layout/radial5"/>
    <dgm:cxn modelId="{733F4772-8179-4531-BB8F-9228AB9F233B}" type="presOf" srcId="{184224F0-EF90-4050-BC5A-E0E54D6915C1}" destId="{96868238-AC07-4119-8095-DAFB48621EA4}" srcOrd="0" destOrd="0" presId="urn:microsoft.com/office/officeart/2005/8/layout/radial5"/>
    <dgm:cxn modelId="{C82EDB57-C052-4182-9AD7-525DEDAB9FEA}" type="presOf" srcId="{3F950DE0-4A6F-41C0-957D-DE1CBF179F69}" destId="{D2F9A431-7EDD-4E5C-8DB0-0E4272D7CB68}" srcOrd="0" destOrd="0" presId="urn:microsoft.com/office/officeart/2005/8/layout/radial5"/>
    <dgm:cxn modelId="{E8B4FB79-03C0-408D-94E3-B51194F1D09A}" srcId="{223D202F-C343-4717-BF27-54DB625B4635}" destId="{7C7243F1-7AA9-48A3-8D44-DB634033B1F2}" srcOrd="0" destOrd="0" parTransId="{FA22D6E8-C3BF-4532-8F43-C347A37F819D}" sibTransId="{6CF05908-49ED-4DF5-A680-402BC9B457BF}"/>
    <dgm:cxn modelId="{776F7184-6362-4A41-82FA-01029F84654A}" type="presOf" srcId="{251BBA43-B7A1-45C7-87FE-51F9F34DD8BE}" destId="{C96A39BC-BE78-4C67-A58C-3183642D9272}" srcOrd="0" destOrd="0" presId="urn:microsoft.com/office/officeart/2005/8/layout/radial5"/>
    <dgm:cxn modelId="{F0092887-5A0F-4CCB-A897-36ADDD968188}" srcId="{7C7243F1-7AA9-48A3-8D44-DB634033B1F2}" destId="{B94D16D7-4AEE-4C40-A37F-F22F5F19C78A}" srcOrd="0" destOrd="0" parTransId="{251BBA43-B7A1-45C7-87FE-51F9F34DD8BE}" sibTransId="{46A1C91F-2D00-4A22-92FA-C49A394F3716}"/>
    <dgm:cxn modelId="{9B2E0B8E-71D2-42AC-977E-9506F3CA10F8}" type="presOf" srcId="{55D67C45-4DC2-4B25-8FFE-3A1FC9681CB3}" destId="{1E6F16AA-9878-4DB3-B5B1-4D3060BF9107}" srcOrd="0" destOrd="0" presId="urn:microsoft.com/office/officeart/2005/8/layout/radial5"/>
    <dgm:cxn modelId="{FEFC2D90-9412-42A4-A0A0-51460F07BCA8}" type="presOf" srcId="{D40380F2-118D-462F-8918-3C715A1327C1}" destId="{B400EE75-D859-4389-BF25-9B8F3879B4B2}" srcOrd="0" destOrd="0" presId="urn:microsoft.com/office/officeart/2005/8/layout/radial5"/>
    <dgm:cxn modelId="{E8B34DAB-C1AA-4A9E-91EB-ACCCC4FD45D2}" type="presOf" srcId="{251BBA43-B7A1-45C7-87FE-51F9F34DD8BE}" destId="{475C3761-5D03-4A52-A374-C652EDEA93A0}" srcOrd="1" destOrd="0" presId="urn:microsoft.com/office/officeart/2005/8/layout/radial5"/>
    <dgm:cxn modelId="{F28AFFCE-1337-48F9-9487-597CA7ABB743}" type="presOf" srcId="{7D842EC9-A521-42A6-8E5D-EB570BFD66B2}" destId="{70205A68-981A-4DA3-9EA1-48616D5EC74E}" srcOrd="1" destOrd="0" presId="urn:microsoft.com/office/officeart/2005/8/layout/radial5"/>
    <dgm:cxn modelId="{342012D4-0E76-4C49-B022-2FAC372A5CD1}" type="presOf" srcId="{7C7243F1-7AA9-48A3-8D44-DB634033B1F2}" destId="{D1EFBFBF-CDCE-42D5-960A-BED4CAB3937F}" srcOrd="0" destOrd="0" presId="urn:microsoft.com/office/officeart/2005/8/layout/radial5"/>
    <dgm:cxn modelId="{6102A4E6-CABC-4397-A7C7-FF13A10FC11E}" srcId="{7C7243F1-7AA9-48A3-8D44-DB634033B1F2}" destId="{2ADF3AF4-1FC4-432D-A9E6-8154B07422EC}" srcOrd="2" destOrd="0" parTransId="{7D842EC9-A521-42A6-8E5D-EB570BFD66B2}" sibTransId="{F3048346-C571-480B-A250-8C15BA18EDA6}"/>
    <dgm:cxn modelId="{B3D6F9F7-F738-4C3F-A491-4B42505D42F1}" srcId="{7C7243F1-7AA9-48A3-8D44-DB634033B1F2}" destId="{3F950DE0-4A6F-41C0-957D-DE1CBF179F69}" srcOrd="1" destOrd="0" parTransId="{D40380F2-118D-462F-8918-3C715A1327C1}" sibTransId="{91C2BD95-951B-4C2F-8091-52F7154EDF91}"/>
    <dgm:cxn modelId="{4083E3CF-6ED1-45CB-BE70-8A9DA29AA8A9}" type="presParOf" srcId="{AFDF6A84-A8F2-46CE-815C-C377D0432979}" destId="{D1EFBFBF-CDCE-42D5-960A-BED4CAB3937F}" srcOrd="0" destOrd="0" presId="urn:microsoft.com/office/officeart/2005/8/layout/radial5"/>
    <dgm:cxn modelId="{733247D4-B85E-47B5-AEC4-2E2E5E5C7653}" type="presParOf" srcId="{AFDF6A84-A8F2-46CE-815C-C377D0432979}" destId="{C96A39BC-BE78-4C67-A58C-3183642D9272}" srcOrd="1" destOrd="0" presId="urn:microsoft.com/office/officeart/2005/8/layout/radial5"/>
    <dgm:cxn modelId="{27C4710A-09EC-4B02-A223-3FCFDDA161E3}" type="presParOf" srcId="{C96A39BC-BE78-4C67-A58C-3183642D9272}" destId="{475C3761-5D03-4A52-A374-C652EDEA93A0}" srcOrd="0" destOrd="0" presId="urn:microsoft.com/office/officeart/2005/8/layout/radial5"/>
    <dgm:cxn modelId="{D22F2DE4-7847-48B5-AFCF-F57D41B561DE}" type="presParOf" srcId="{AFDF6A84-A8F2-46CE-815C-C377D0432979}" destId="{52D0B6CF-B31B-4E8E-B828-0A96647E74C5}" srcOrd="2" destOrd="0" presId="urn:microsoft.com/office/officeart/2005/8/layout/radial5"/>
    <dgm:cxn modelId="{39FD9B2D-9710-492D-A1D9-F1C524C4189F}" type="presParOf" srcId="{AFDF6A84-A8F2-46CE-815C-C377D0432979}" destId="{B400EE75-D859-4389-BF25-9B8F3879B4B2}" srcOrd="3" destOrd="0" presId="urn:microsoft.com/office/officeart/2005/8/layout/radial5"/>
    <dgm:cxn modelId="{0045E0E6-3DE6-4C02-8605-97BC053EDFBD}" type="presParOf" srcId="{B400EE75-D859-4389-BF25-9B8F3879B4B2}" destId="{46027345-AA94-445D-91B2-D465E831080B}" srcOrd="0" destOrd="0" presId="urn:microsoft.com/office/officeart/2005/8/layout/radial5"/>
    <dgm:cxn modelId="{1663C3AB-76DC-43D7-A0EB-30BF49764B9E}" type="presParOf" srcId="{AFDF6A84-A8F2-46CE-815C-C377D0432979}" destId="{D2F9A431-7EDD-4E5C-8DB0-0E4272D7CB68}" srcOrd="4" destOrd="0" presId="urn:microsoft.com/office/officeart/2005/8/layout/radial5"/>
    <dgm:cxn modelId="{4F304999-7C42-4192-B5EA-D62BA623FFC4}" type="presParOf" srcId="{AFDF6A84-A8F2-46CE-815C-C377D0432979}" destId="{C7C72EC1-5EA3-46CF-89DC-70753BF37689}" srcOrd="5" destOrd="0" presId="urn:microsoft.com/office/officeart/2005/8/layout/radial5"/>
    <dgm:cxn modelId="{14E13DDC-C78D-4FAE-9B2E-FF4B8D05B9EE}" type="presParOf" srcId="{C7C72EC1-5EA3-46CF-89DC-70753BF37689}" destId="{70205A68-981A-4DA3-9EA1-48616D5EC74E}" srcOrd="0" destOrd="0" presId="urn:microsoft.com/office/officeart/2005/8/layout/radial5"/>
    <dgm:cxn modelId="{8A2F1F18-DE19-49EE-8261-07E439550DF8}" type="presParOf" srcId="{AFDF6A84-A8F2-46CE-815C-C377D0432979}" destId="{208FF681-7ACF-472E-96F2-62298506203B}" srcOrd="6" destOrd="0" presId="urn:microsoft.com/office/officeart/2005/8/layout/radial5"/>
    <dgm:cxn modelId="{154F2D77-E5A1-4652-BE96-4C505A603342}" type="presParOf" srcId="{AFDF6A84-A8F2-46CE-815C-C377D0432979}" destId="{1E6F16AA-9878-4DB3-B5B1-4D3060BF9107}" srcOrd="7" destOrd="0" presId="urn:microsoft.com/office/officeart/2005/8/layout/radial5"/>
    <dgm:cxn modelId="{A0CF64F4-DC40-4C52-8292-3FA9E235E60E}" type="presParOf" srcId="{1E6F16AA-9878-4DB3-B5B1-4D3060BF9107}" destId="{16F820B8-EF25-44DD-8CD8-01FF8CD3E750}" srcOrd="0" destOrd="0" presId="urn:microsoft.com/office/officeart/2005/8/layout/radial5"/>
    <dgm:cxn modelId="{5086B49E-0A8B-4F77-B884-6BCF36B9F6EA}" type="presParOf" srcId="{AFDF6A84-A8F2-46CE-815C-C377D0432979}" destId="{96868238-AC07-4119-8095-DAFB48621EA4}"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EFBFBF-CDCE-42D5-960A-BED4CAB3937F}">
      <dsp:nvSpPr>
        <dsp:cNvPr id="0" name=""/>
        <dsp:cNvSpPr/>
      </dsp:nvSpPr>
      <dsp:spPr>
        <a:xfrm>
          <a:off x="4635471" y="2067351"/>
          <a:ext cx="1169916" cy="116991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Chapter</a:t>
          </a:r>
          <a:endParaRPr lang="es-PE" sz="1600" kern="1200" dirty="0">
            <a:solidFill>
              <a:schemeClr val="bg1"/>
            </a:solidFill>
          </a:endParaRPr>
        </a:p>
      </dsp:txBody>
      <dsp:txXfrm>
        <a:off x="4806801" y="2238681"/>
        <a:ext cx="827256" cy="827256"/>
      </dsp:txXfrm>
    </dsp:sp>
    <dsp:sp modelId="{C96A39BC-BE78-4C67-A58C-3183642D9272}">
      <dsp:nvSpPr>
        <dsp:cNvPr id="0" name=""/>
        <dsp:cNvSpPr/>
      </dsp:nvSpPr>
      <dsp:spPr>
        <a:xfrm rot="16172626">
          <a:off x="5077991" y="1577761"/>
          <a:ext cx="271603" cy="4821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s-PE" sz="1000" kern="1200" dirty="0"/>
        </a:p>
      </dsp:txBody>
      <dsp:txXfrm rot="10800000">
        <a:off x="5119056" y="1714929"/>
        <a:ext cx="190122" cy="289289"/>
      </dsp:txXfrm>
    </dsp:sp>
    <dsp:sp modelId="{52D0B6CF-B31B-4E8E-B828-0A96647E74C5}">
      <dsp:nvSpPr>
        <dsp:cNvPr id="0" name=""/>
        <dsp:cNvSpPr/>
      </dsp:nvSpPr>
      <dsp:spPr>
        <a:xfrm>
          <a:off x="4406316" y="-42033"/>
          <a:ext cx="1598035" cy="1596985"/>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bg1"/>
              </a:solidFill>
            </a:rPr>
            <a:t>Closed</a:t>
          </a:r>
        </a:p>
        <a:p>
          <a:pPr marL="0" lvl="0" indent="0" algn="ctr" defTabSz="444500">
            <a:lnSpc>
              <a:spcPct val="90000"/>
            </a:lnSpc>
            <a:spcBef>
              <a:spcPct val="0"/>
            </a:spcBef>
            <a:spcAft>
              <a:spcPct val="35000"/>
            </a:spcAft>
            <a:buNone/>
          </a:pPr>
          <a:r>
            <a:rPr lang="en-US" sz="1000" kern="1200" dirty="0">
              <a:solidFill>
                <a:schemeClr val="bg1"/>
              </a:solidFill>
            </a:rPr>
            <a:t>Meetings</a:t>
          </a:r>
        </a:p>
        <a:p>
          <a:pPr marL="0" lvl="0" indent="0" algn="ctr" defTabSz="444500">
            <a:lnSpc>
              <a:spcPct val="90000"/>
            </a:lnSpc>
            <a:spcBef>
              <a:spcPct val="0"/>
            </a:spcBef>
            <a:spcAft>
              <a:spcPct val="35000"/>
            </a:spcAft>
            <a:buNone/>
          </a:pPr>
          <a:r>
            <a:rPr lang="en-US" sz="1000" kern="1200" dirty="0">
              <a:solidFill>
                <a:schemeClr val="bg1"/>
              </a:solidFill>
            </a:rPr>
            <a:t>(Planning &amp;</a:t>
          </a:r>
        </a:p>
        <a:p>
          <a:pPr marL="0" lvl="0" indent="0" algn="ctr" defTabSz="444500">
            <a:lnSpc>
              <a:spcPct val="90000"/>
            </a:lnSpc>
            <a:spcBef>
              <a:spcPct val="0"/>
            </a:spcBef>
            <a:spcAft>
              <a:spcPct val="35000"/>
            </a:spcAft>
            <a:buNone/>
          </a:pPr>
          <a:r>
            <a:rPr lang="en-US" sz="1000" kern="1200" dirty="0">
              <a:solidFill>
                <a:schemeClr val="bg1"/>
              </a:solidFill>
            </a:rPr>
            <a:t>Prayer )</a:t>
          </a:r>
        </a:p>
      </dsp:txBody>
      <dsp:txXfrm>
        <a:off x="4640343" y="191840"/>
        <a:ext cx="1129981" cy="1129239"/>
      </dsp:txXfrm>
    </dsp:sp>
    <dsp:sp modelId="{B400EE75-D859-4389-BF25-9B8F3879B4B2}">
      <dsp:nvSpPr>
        <dsp:cNvPr id="0" name=""/>
        <dsp:cNvSpPr/>
      </dsp:nvSpPr>
      <dsp:spPr>
        <a:xfrm rot="52216">
          <a:off x="5934448" y="2424445"/>
          <a:ext cx="311158" cy="4821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s-PE" sz="1000" kern="1200" dirty="0"/>
        </a:p>
      </dsp:txBody>
      <dsp:txXfrm>
        <a:off x="5934453" y="2520165"/>
        <a:ext cx="217811" cy="289289"/>
      </dsp:txXfrm>
    </dsp:sp>
    <dsp:sp modelId="{D2F9A431-7EDD-4E5C-8DB0-0E4272D7CB68}">
      <dsp:nvSpPr>
        <dsp:cNvPr id="0" name=""/>
        <dsp:cNvSpPr/>
      </dsp:nvSpPr>
      <dsp:spPr>
        <a:xfrm>
          <a:off x="6392257" y="1843107"/>
          <a:ext cx="1629133" cy="167875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bg1"/>
              </a:solidFill>
            </a:rPr>
            <a:t>Outside</a:t>
          </a:r>
          <a:r>
            <a:rPr lang="en-US" sz="1000" kern="1200" dirty="0"/>
            <a:t> </a:t>
          </a:r>
        </a:p>
        <a:p>
          <a:pPr marL="0" lvl="0" indent="0" algn="ctr" defTabSz="444500">
            <a:lnSpc>
              <a:spcPct val="90000"/>
            </a:lnSpc>
            <a:spcBef>
              <a:spcPct val="0"/>
            </a:spcBef>
            <a:spcAft>
              <a:spcPct val="35000"/>
            </a:spcAft>
            <a:buNone/>
          </a:pPr>
          <a:r>
            <a:rPr lang="en-US" sz="1000" kern="1200" dirty="0">
              <a:solidFill>
                <a:schemeClr val="bg1"/>
              </a:solidFill>
            </a:rPr>
            <a:t>Events</a:t>
          </a:r>
        </a:p>
        <a:p>
          <a:pPr marL="0" lvl="0" indent="0" algn="ctr" defTabSz="444500">
            <a:lnSpc>
              <a:spcPct val="90000"/>
            </a:lnSpc>
            <a:spcBef>
              <a:spcPct val="0"/>
            </a:spcBef>
            <a:spcAft>
              <a:spcPct val="35000"/>
            </a:spcAft>
            <a:buNone/>
          </a:pPr>
          <a:r>
            <a:rPr lang="en-US" sz="1000" kern="1200" dirty="0">
              <a:solidFill>
                <a:schemeClr val="bg1"/>
              </a:solidFill>
            </a:rPr>
            <a:t>(Outreaches)</a:t>
          </a:r>
        </a:p>
        <a:p>
          <a:pPr marL="0" lvl="0" indent="0" algn="ctr" defTabSz="444500">
            <a:lnSpc>
              <a:spcPct val="90000"/>
            </a:lnSpc>
            <a:spcBef>
              <a:spcPct val="0"/>
            </a:spcBef>
            <a:spcAft>
              <a:spcPct val="35000"/>
            </a:spcAft>
            <a:buNone/>
          </a:pPr>
          <a:r>
            <a:rPr lang="en-US" sz="1000" kern="1200" dirty="0">
              <a:solidFill>
                <a:schemeClr val="bg1"/>
              </a:solidFill>
            </a:rPr>
            <a:t>Expansion</a:t>
          </a:r>
        </a:p>
        <a:p>
          <a:pPr marL="0" lvl="0" indent="0" algn="ctr" defTabSz="444500">
            <a:lnSpc>
              <a:spcPct val="90000"/>
            </a:lnSpc>
            <a:spcBef>
              <a:spcPct val="0"/>
            </a:spcBef>
            <a:spcAft>
              <a:spcPct val="35000"/>
            </a:spcAft>
            <a:buNone/>
          </a:pPr>
          <a:r>
            <a:rPr lang="en-US" sz="1000" kern="1200" dirty="0">
              <a:solidFill>
                <a:schemeClr val="bg1"/>
              </a:solidFill>
            </a:rPr>
            <a:t>(creating new Chapters)</a:t>
          </a:r>
          <a:endParaRPr lang="es-PE" sz="1000" kern="1200" dirty="0">
            <a:solidFill>
              <a:schemeClr val="bg1"/>
            </a:solidFill>
          </a:endParaRPr>
        </a:p>
      </dsp:txBody>
      <dsp:txXfrm>
        <a:off x="6630838" y="2088955"/>
        <a:ext cx="1151971" cy="1187056"/>
      </dsp:txXfrm>
    </dsp:sp>
    <dsp:sp modelId="{C7C72EC1-5EA3-46CF-89DC-70753BF37689}">
      <dsp:nvSpPr>
        <dsp:cNvPr id="0" name=""/>
        <dsp:cNvSpPr/>
      </dsp:nvSpPr>
      <dsp:spPr>
        <a:xfrm rot="5427594">
          <a:off x="5057944" y="3280772"/>
          <a:ext cx="311012" cy="4821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s-PE" sz="1000" kern="1200" dirty="0"/>
        </a:p>
      </dsp:txBody>
      <dsp:txXfrm rot="10800000">
        <a:off x="5104970" y="3330551"/>
        <a:ext cx="217708" cy="289289"/>
      </dsp:txXfrm>
    </dsp:sp>
    <dsp:sp modelId="{208FF681-7ACF-472E-96F2-62298506203B}">
      <dsp:nvSpPr>
        <dsp:cNvPr id="0" name=""/>
        <dsp:cNvSpPr/>
      </dsp:nvSpPr>
      <dsp:spPr>
        <a:xfrm>
          <a:off x="4496293" y="3824023"/>
          <a:ext cx="1418080" cy="1418080"/>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bg1"/>
              </a:solidFill>
            </a:rPr>
            <a:t>Training</a:t>
          </a:r>
        </a:p>
        <a:p>
          <a:pPr marL="0" lvl="0" indent="0" algn="ctr" defTabSz="444500">
            <a:lnSpc>
              <a:spcPct val="90000"/>
            </a:lnSpc>
            <a:spcBef>
              <a:spcPct val="0"/>
            </a:spcBef>
            <a:spcAft>
              <a:spcPct val="35000"/>
            </a:spcAft>
            <a:buNone/>
          </a:pPr>
          <a:r>
            <a:rPr lang="en-US" sz="1000" kern="1200" dirty="0">
              <a:solidFill>
                <a:schemeClr val="bg1"/>
              </a:solidFill>
            </a:rPr>
            <a:t>(Discipleship)</a:t>
          </a:r>
        </a:p>
        <a:p>
          <a:pPr marL="0" lvl="0" indent="0" algn="ctr" defTabSz="444500">
            <a:lnSpc>
              <a:spcPct val="90000"/>
            </a:lnSpc>
            <a:spcBef>
              <a:spcPct val="0"/>
            </a:spcBef>
            <a:spcAft>
              <a:spcPct val="35000"/>
            </a:spcAft>
            <a:buNone/>
          </a:pPr>
          <a:r>
            <a:rPr lang="en-US" sz="1000" kern="1200" dirty="0">
              <a:solidFill>
                <a:schemeClr val="bg1"/>
              </a:solidFill>
            </a:rPr>
            <a:t>ALTS, Operations, School Of the Vision </a:t>
          </a:r>
          <a:endParaRPr lang="es-PE" sz="1000" kern="1200" dirty="0"/>
        </a:p>
      </dsp:txBody>
      <dsp:txXfrm>
        <a:off x="4703966" y="4031696"/>
        <a:ext cx="1002734" cy="1002734"/>
      </dsp:txXfrm>
    </dsp:sp>
    <dsp:sp modelId="{1E6F16AA-9878-4DB3-B5B1-4D3060BF9107}">
      <dsp:nvSpPr>
        <dsp:cNvPr id="0" name=""/>
        <dsp:cNvSpPr/>
      </dsp:nvSpPr>
      <dsp:spPr>
        <a:xfrm rot="10644595">
          <a:off x="4225910" y="2449664"/>
          <a:ext cx="290037" cy="4821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s-PE" sz="1000" kern="1200" dirty="0"/>
        </a:p>
      </dsp:txBody>
      <dsp:txXfrm rot="10800000">
        <a:off x="4312877" y="2544127"/>
        <a:ext cx="203026" cy="289289"/>
      </dsp:txXfrm>
    </dsp:sp>
    <dsp:sp modelId="{96868238-AC07-4119-8095-DAFB48621EA4}">
      <dsp:nvSpPr>
        <dsp:cNvPr id="0" name=""/>
        <dsp:cNvSpPr/>
      </dsp:nvSpPr>
      <dsp:spPr>
        <a:xfrm>
          <a:off x="2347469" y="1932430"/>
          <a:ext cx="1742949" cy="162083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bg1"/>
              </a:solidFill>
            </a:rPr>
            <a:t>Regular</a:t>
          </a:r>
        </a:p>
        <a:p>
          <a:pPr marL="0" lvl="0" indent="0" algn="ctr" defTabSz="444500">
            <a:lnSpc>
              <a:spcPct val="90000"/>
            </a:lnSpc>
            <a:spcBef>
              <a:spcPct val="0"/>
            </a:spcBef>
            <a:spcAft>
              <a:spcPct val="35000"/>
            </a:spcAft>
            <a:buNone/>
          </a:pPr>
          <a:r>
            <a:rPr lang="en-US" sz="1000" kern="1200" dirty="0">
              <a:solidFill>
                <a:schemeClr val="bg1"/>
              </a:solidFill>
            </a:rPr>
            <a:t> Chapter</a:t>
          </a:r>
        </a:p>
        <a:p>
          <a:pPr marL="0" lvl="0" indent="0" algn="ctr" defTabSz="444500">
            <a:lnSpc>
              <a:spcPct val="90000"/>
            </a:lnSpc>
            <a:spcBef>
              <a:spcPct val="0"/>
            </a:spcBef>
            <a:spcAft>
              <a:spcPct val="35000"/>
            </a:spcAft>
            <a:buNone/>
          </a:pPr>
          <a:r>
            <a:rPr lang="en-US" sz="1000" kern="1200" dirty="0">
              <a:solidFill>
                <a:schemeClr val="bg1"/>
              </a:solidFill>
            </a:rPr>
            <a:t>Events</a:t>
          </a:r>
          <a:endParaRPr lang="es-PE" sz="1000" kern="1200" dirty="0">
            <a:solidFill>
              <a:schemeClr val="bg1"/>
            </a:solidFill>
          </a:endParaRPr>
        </a:p>
      </dsp:txBody>
      <dsp:txXfrm>
        <a:off x="2602718" y="2169796"/>
        <a:ext cx="1232451" cy="1146106"/>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06CEAC-04FB-447F-9D20-5349A7037053}" type="datetimeFigureOut">
              <a:rPr lang="es-PE" smtClean="0"/>
              <a:pPr/>
              <a:t>19/01/2022</a:t>
            </a:fld>
            <a:endParaRPr lang="es-P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76BFF7-D523-48DB-9C56-2EE3A28BD2AC}" type="slidenum">
              <a:rPr lang="es-PE" smtClean="0"/>
              <a:pPr/>
              <a:t>‹#›</a:t>
            </a:fld>
            <a:endParaRPr lang="es-PE"/>
          </a:p>
        </p:txBody>
      </p:sp>
    </p:spTree>
    <p:extLst>
      <p:ext uri="{BB962C8B-B14F-4D97-AF65-F5344CB8AC3E}">
        <p14:creationId xmlns:p14="http://schemas.microsoft.com/office/powerpoint/2010/main" val="1793658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A76BFF7-D523-48DB-9C56-2EE3A28BD2AC}" type="slidenum">
              <a:rPr lang="es-PE" smtClean="0"/>
              <a:pPr/>
              <a:t>4</a:t>
            </a:fld>
            <a:endParaRPr lang="es-PE"/>
          </a:p>
        </p:txBody>
      </p:sp>
    </p:spTree>
    <p:extLst>
      <p:ext uri="{BB962C8B-B14F-4D97-AF65-F5344CB8AC3E}">
        <p14:creationId xmlns:p14="http://schemas.microsoft.com/office/powerpoint/2010/main" val="3676854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A76BFF7-D523-48DB-9C56-2EE3A28BD2AC}" type="slidenum">
              <a:rPr lang="es-PE" smtClean="0"/>
              <a:pPr/>
              <a:t>5</a:t>
            </a:fld>
            <a:endParaRPr lang="es-PE"/>
          </a:p>
        </p:txBody>
      </p:sp>
    </p:spTree>
    <p:extLst>
      <p:ext uri="{BB962C8B-B14F-4D97-AF65-F5344CB8AC3E}">
        <p14:creationId xmlns:p14="http://schemas.microsoft.com/office/powerpoint/2010/main" val="889428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A76BFF7-D523-48DB-9C56-2EE3A28BD2AC}" type="slidenum">
              <a:rPr lang="es-PE" smtClean="0"/>
              <a:pPr/>
              <a:t>6</a:t>
            </a:fld>
            <a:endParaRPr lang="es-PE"/>
          </a:p>
        </p:txBody>
      </p:sp>
    </p:spTree>
    <p:extLst>
      <p:ext uri="{BB962C8B-B14F-4D97-AF65-F5344CB8AC3E}">
        <p14:creationId xmlns:p14="http://schemas.microsoft.com/office/powerpoint/2010/main" val="4198443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A76BFF7-D523-48DB-9C56-2EE3A28BD2AC}" type="slidenum">
              <a:rPr lang="es-PE" smtClean="0"/>
              <a:pPr/>
              <a:t>7</a:t>
            </a:fld>
            <a:endParaRPr lang="es-PE"/>
          </a:p>
        </p:txBody>
      </p:sp>
    </p:spTree>
    <p:extLst>
      <p:ext uri="{BB962C8B-B14F-4D97-AF65-F5344CB8AC3E}">
        <p14:creationId xmlns:p14="http://schemas.microsoft.com/office/powerpoint/2010/main" val="3049439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A76BFF7-D523-48DB-9C56-2EE3A28BD2AC}" type="slidenum">
              <a:rPr lang="es-PE" smtClean="0"/>
              <a:pPr/>
              <a:t>8</a:t>
            </a:fld>
            <a:endParaRPr lang="es-PE"/>
          </a:p>
        </p:txBody>
      </p:sp>
    </p:spTree>
    <p:extLst>
      <p:ext uri="{BB962C8B-B14F-4D97-AF65-F5344CB8AC3E}">
        <p14:creationId xmlns:p14="http://schemas.microsoft.com/office/powerpoint/2010/main" val="4063983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A76BFF7-D523-48DB-9C56-2EE3A28BD2AC}" type="slidenum">
              <a:rPr lang="es-PE" smtClean="0"/>
              <a:pPr/>
              <a:t>9</a:t>
            </a:fld>
            <a:endParaRPr lang="es-PE"/>
          </a:p>
        </p:txBody>
      </p:sp>
    </p:spTree>
    <p:extLst>
      <p:ext uri="{BB962C8B-B14F-4D97-AF65-F5344CB8AC3E}">
        <p14:creationId xmlns:p14="http://schemas.microsoft.com/office/powerpoint/2010/main" val="2388424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A76BFF7-D523-48DB-9C56-2EE3A28BD2AC}" type="slidenum">
              <a:rPr lang="es-PE" smtClean="0"/>
              <a:pPr/>
              <a:t>14</a:t>
            </a:fld>
            <a:endParaRPr lang="es-PE"/>
          </a:p>
        </p:txBody>
      </p:sp>
    </p:spTree>
    <p:extLst>
      <p:ext uri="{BB962C8B-B14F-4D97-AF65-F5344CB8AC3E}">
        <p14:creationId xmlns:p14="http://schemas.microsoft.com/office/powerpoint/2010/main" val="1634872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A76BFF7-D523-48DB-9C56-2EE3A28BD2AC}" type="slidenum">
              <a:rPr lang="es-PE" smtClean="0"/>
              <a:pPr/>
              <a:t>22</a:t>
            </a:fld>
            <a:endParaRPr lang="es-PE"/>
          </a:p>
        </p:txBody>
      </p:sp>
    </p:spTree>
    <p:extLst>
      <p:ext uri="{BB962C8B-B14F-4D97-AF65-F5344CB8AC3E}">
        <p14:creationId xmlns:p14="http://schemas.microsoft.com/office/powerpoint/2010/main" val="1276141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pPr/>
              <a:t>1/19/2022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pPr/>
              <a:t>1/19/2022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pPr/>
              <a:t>1/19/2022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pPr/>
              <a:t>1/19/2022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pPr/>
              <a:t>1/19/2022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pPr/>
              <a:t>1/19/2022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pPr/>
              <a:t>1/19/2022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1/19/2022</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3.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1.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1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jpg"/><Relationship Id="rId1" Type="http://schemas.openxmlformats.org/officeDocument/2006/relationships/slideLayout" Target="../slideLayouts/slideLayout1.xml"/><Relationship Id="rId5" Type="http://schemas.openxmlformats.org/officeDocument/2006/relationships/image" Target="../media/image43.emf"/><Relationship Id="rId4" Type="http://schemas.openxmlformats.org/officeDocument/2006/relationships/image" Target="../media/image42.emf"/></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hyperlink" Target="mailto:operations@fgbmfiusa.life" TargetMode="External"/><Relationship Id="rId1" Type="http://schemas.openxmlformats.org/officeDocument/2006/relationships/slideLayout" Target="../slideLayouts/slideLayout3.xml"/><Relationship Id="rId5" Type="http://schemas.openxmlformats.org/officeDocument/2006/relationships/image" Target="../media/image52.jpg"/><Relationship Id="rId4" Type="http://schemas.openxmlformats.org/officeDocument/2006/relationships/image" Target="../media/image51.jpg"/></Relationships>
</file>

<file path=ppt/slides/_rels/slide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a:t>The Full gospel business men fellowship international</a:t>
            </a:r>
            <a:br>
              <a:rPr lang="en-US" sz="2400" dirty="0"/>
            </a:br>
            <a:br>
              <a:rPr lang="en-US" sz="1800" dirty="0"/>
            </a:br>
            <a:br>
              <a:rPr lang="en-US" sz="1800" dirty="0"/>
            </a:br>
            <a:br>
              <a:rPr lang="en-US" sz="1800" dirty="0"/>
            </a:br>
            <a:br>
              <a:rPr lang="en-US" sz="1800" dirty="0"/>
            </a:br>
            <a:br>
              <a:rPr lang="en-US" sz="1800" dirty="0"/>
            </a:br>
            <a:br>
              <a:rPr lang="en-US" sz="1800" dirty="0"/>
            </a:br>
            <a:br>
              <a:rPr lang="en-US" sz="1800" dirty="0"/>
            </a:br>
            <a:r>
              <a:rPr lang="en-US" sz="1800" dirty="0"/>
              <a:t>  How did it start?</a:t>
            </a:r>
            <a:br>
              <a:rPr lang="en-US" sz="1800" dirty="0"/>
            </a:br>
            <a:br>
              <a:rPr lang="en-US" sz="1800" dirty="0"/>
            </a:br>
            <a:endParaRPr lang="es-PE" sz="2400" dirty="0"/>
          </a:p>
        </p:txBody>
      </p:sp>
      <p:sp>
        <p:nvSpPr>
          <p:cNvPr id="3" name="Text Placeholder 2"/>
          <p:cNvSpPr>
            <a:spLocks noGrp="1"/>
          </p:cNvSpPr>
          <p:nvPr>
            <p:ph type="body" idx="1"/>
          </p:nvPr>
        </p:nvSpPr>
        <p:spPr>
          <a:xfrm>
            <a:off x="8995204" y="7982399"/>
            <a:ext cx="4609776" cy="948305"/>
          </a:xfrm>
        </p:spPr>
        <p:txBody>
          <a:bodyPr/>
          <a:lstStyle/>
          <a:p>
            <a:endParaRPr lang="es-PE"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3177" y="3122535"/>
            <a:ext cx="4431680" cy="2755834"/>
          </a:xfrm>
          <a:prstGeom prst="rect">
            <a:avLst/>
          </a:prstGeom>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6501" y="1693572"/>
            <a:ext cx="2550016" cy="2228044"/>
          </a:xfrm>
          <a:prstGeom prst="rect">
            <a:avLst/>
          </a:prstGeom>
        </p:spPr>
      </p:pic>
      <p:pic>
        <p:nvPicPr>
          <p:cNvPr id="1028" name="Picture 4" descr="https://i.pinimg.com/originals/21/20/0c/21200cf4d60ae67a5b8c2937f5c5696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1389" y="4282111"/>
            <a:ext cx="2485128" cy="19814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725483" y="2000112"/>
            <a:ext cx="2683933" cy="4263441"/>
          </a:xfrm>
          <a:prstGeom prst="rect">
            <a:avLst/>
          </a:prstGeom>
        </p:spPr>
      </p:pic>
      <p:pic>
        <p:nvPicPr>
          <p:cNvPr id="9" name="Picture 8"/>
          <p:cNvPicPr>
            <a:picLocks noChangeAspect="1"/>
          </p:cNvPicPr>
          <p:nvPr/>
        </p:nvPicPr>
        <p:blipFill>
          <a:blip r:embed="rId6"/>
          <a:stretch>
            <a:fillRect/>
          </a:stretch>
        </p:blipFill>
        <p:spPr>
          <a:xfrm>
            <a:off x="5460318" y="1262128"/>
            <a:ext cx="1271364" cy="1255505"/>
          </a:xfrm>
          <a:prstGeom prst="rect">
            <a:avLst/>
          </a:prstGeom>
        </p:spPr>
      </p:pic>
    </p:spTree>
    <p:extLst>
      <p:ext uri="{BB962C8B-B14F-4D97-AF65-F5344CB8AC3E}">
        <p14:creationId xmlns:p14="http://schemas.microsoft.com/office/powerpoint/2010/main" val="1692490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283336"/>
            <a:ext cx="10353762" cy="1429974"/>
          </a:xfrm>
        </p:spPr>
        <p:txBody>
          <a:bodyPr>
            <a:normAutofit/>
          </a:bodyPr>
          <a:lstStyle/>
          <a:p>
            <a:r>
              <a:rPr lang="en-US" sz="1600" dirty="0"/>
              <a:t>Sometimes it takes time…a tree must first develop a strong root system, so that it will be able to stand against the strong winds that may come…</a:t>
            </a:r>
            <a:endParaRPr lang="es-PE" sz="1600" dirty="0"/>
          </a:p>
        </p:txBody>
      </p:sp>
      <p:sp>
        <p:nvSpPr>
          <p:cNvPr id="3" name="Text Placeholder 2"/>
          <p:cNvSpPr>
            <a:spLocks noGrp="1"/>
          </p:cNvSpPr>
          <p:nvPr>
            <p:ph type="body" sz="half" idx="2"/>
          </p:nvPr>
        </p:nvSpPr>
        <p:spPr/>
        <p:txBody>
          <a:bodyPr/>
          <a:lstStyle/>
          <a:p>
            <a:endParaRPr lang="es-PE"/>
          </a:p>
        </p:txBody>
      </p:sp>
      <p:pic>
        <p:nvPicPr>
          <p:cNvPr id="4" name="Picture 3" descr="https://media.istockphoto.com/photos/tree-with-roots-picture-id519924652?k=6&amp;m=519924652&amp;s=612x612&amp;w=0&amp;h=g97C_8bjZFpLh3rQ5iLh98pGRMSaN2GBYL6Y0gmajKg="/>
          <p:cNvPicPr/>
          <p:nvPr/>
        </p:nvPicPr>
        <p:blipFill>
          <a:blip r:embed="rId2">
            <a:extLst>
              <a:ext uri="{28A0092B-C50C-407E-A947-70E740481C1C}">
                <a14:useLocalDpi xmlns:a14="http://schemas.microsoft.com/office/drawing/2010/main" val="0"/>
              </a:ext>
            </a:extLst>
          </a:blip>
          <a:srcRect/>
          <a:stretch>
            <a:fillRect/>
          </a:stretch>
        </p:blipFill>
        <p:spPr bwMode="auto">
          <a:xfrm>
            <a:off x="4353060" y="1545465"/>
            <a:ext cx="3425780" cy="5049611"/>
          </a:xfrm>
          <a:prstGeom prst="rect">
            <a:avLst/>
          </a:prstGeom>
          <a:noFill/>
          <a:ln>
            <a:noFill/>
          </a:ln>
        </p:spPr>
      </p:pic>
    </p:spTree>
    <p:extLst>
      <p:ext uri="{BB962C8B-B14F-4D97-AF65-F5344CB8AC3E}">
        <p14:creationId xmlns:p14="http://schemas.microsoft.com/office/powerpoint/2010/main" val="3588218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1"/>
            <a:ext cx="10353762" cy="1219200"/>
          </a:xfrm>
        </p:spPr>
        <p:txBody>
          <a:bodyPr>
            <a:normAutofit/>
          </a:bodyPr>
          <a:lstStyle/>
          <a:p>
            <a:r>
              <a:rPr lang="en-US" sz="1600" dirty="0"/>
              <a:t>Don’t forget to have some business cards made…Get creative…</a:t>
            </a:r>
            <a:endParaRPr lang="es-PE" sz="1600" dirty="0"/>
          </a:p>
        </p:txBody>
      </p:sp>
      <p:sp>
        <p:nvSpPr>
          <p:cNvPr id="3" name="Text Placeholder 2"/>
          <p:cNvSpPr>
            <a:spLocks noGrp="1"/>
          </p:cNvSpPr>
          <p:nvPr>
            <p:ph type="body" sz="half" idx="2"/>
          </p:nvPr>
        </p:nvSpPr>
        <p:spPr>
          <a:xfrm>
            <a:off x="913795" y="1545465"/>
            <a:ext cx="10353761" cy="4251541"/>
          </a:xfrm>
        </p:spPr>
        <p:txBody>
          <a:bodyPr/>
          <a:lstStyle/>
          <a:p>
            <a:endParaRPr lang="es-PE" dirty="0"/>
          </a:p>
        </p:txBody>
      </p:sp>
      <p:pic>
        <p:nvPicPr>
          <p:cNvPr id="4" name="Picture 3" descr="C:\Users\Administrator\Downloads\20210517_065330 (2).jpg"/>
          <p:cNvPicPr/>
          <p:nvPr/>
        </p:nvPicPr>
        <p:blipFill>
          <a:blip r:embed="rId2">
            <a:extLst>
              <a:ext uri="{28A0092B-C50C-407E-A947-70E740481C1C}">
                <a14:useLocalDpi xmlns:a14="http://schemas.microsoft.com/office/drawing/2010/main" val="0"/>
              </a:ext>
            </a:extLst>
          </a:blip>
          <a:srcRect/>
          <a:stretch>
            <a:fillRect/>
          </a:stretch>
        </p:blipFill>
        <p:spPr bwMode="auto">
          <a:xfrm>
            <a:off x="1930800" y="1545465"/>
            <a:ext cx="4159876" cy="2202286"/>
          </a:xfrm>
          <a:prstGeom prst="rect">
            <a:avLst/>
          </a:prstGeom>
          <a:noFill/>
          <a:ln>
            <a:noFill/>
          </a:ln>
        </p:spPr>
      </p:pic>
      <p:pic>
        <p:nvPicPr>
          <p:cNvPr id="5" name="Picture 4" descr="C:\Users\Administrator\Downloads\20210517_070008.jpg"/>
          <p:cNvPicPr/>
          <p:nvPr/>
        </p:nvPicPr>
        <p:blipFill>
          <a:blip r:embed="rId3">
            <a:extLst>
              <a:ext uri="{28A0092B-C50C-407E-A947-70E740481C1C}">
                <a14:useLocalDpi xmlns:a14="http://schemas.microsoft.com/office/drawing/2010/main" val="0"/>
              </a:ext>
            </a:extLst>
          </a:blip>
          <a:srcRect/>
          <a:stretch>
            <a:fillRect/>
          </a:stretch>
        </p:blipFill>
        <p:spPr bwMode="auto">
          <a:xfrm>
            <a:off x="1930799" y="3996018"/>
            <a:ext cx="4159876" cy="2172961"/>
          </a:xfrm>
          <a:prstGeom prst="rect">
            <a:avLst/>
          </a:prstGeom>
          <a:noFill/>
          <a:ln>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3359" y="1510805"/>
            <a:ext cx="4604197" cy="4604197"/>
          </a:xfrm>
          <a:prstGeom prst="rect">
            <a:avLst/>
          </a:prstGeom>
        </p:spPr>
      </p:pic>
    </p:spTree>
    <p:extLst>
      <p:ext uri="{BB962C8B-B14F-4D97-AF65-F5344CB8AC3E}">
        <p14:creationId xmlns:p14="http://schemas.microsoft.com/office/powerpoint/2010/main" val="3345087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579549"/>
            <a:ext cx="9001462" cy="1481071"/>
          </a:xfrm>
        </p:spPr>
        <p:txBody>
          <a:bodyPr>
            <a:normAutofit fontScale="90000"/>
          </a:bodyPr>
          <a:lstStyle/>
          <a:p>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Invite, Invite, invite...there is nothing like a  personal  invitation to a chapter but we must also learn how to use the media…mini invitation posters that are also sent by text from /to your phone work very well…</a:t>
            </a:r>
            <a:endParaRPr lang="es-PE" sz="2000"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595269" y="1571223"/>
            <a:ext cx="9001462" cy="4420673"/>
          </a:xfrm>
        </p:spPr>
        <p:txBody>
          <a:bodyPr/>
          <a:lstStyle/>
          <a:p>
            <a:r>
              <a:rPr lang="en-US" dirty="0"/>
              <a:t>r</a:t>
            </a:r>
            <a:endParaRPr lang="es-PE" dirty="0"/>
          </a:p>
        </p:txBody>
      </p:sp>
      <p:pic>
        <p:nvPicPr>
          <p:cNvPr id="5" name="Picture 4" descr="C:\Users\Administrator\Downloads\A8514734-.png"/>
          <p:cNvPicPr/>
          <p:nvPr/>
        </p:nvPicPr>
        <p:blipFill>
          <a:blip r:embed="rId2">
            <a:extLst>
              <a:ext uri="{28A0092B-C50C-407E-A947-70E740481C1C}">
                <a14:useLocalDpi xmlns:a14="http://schemas.microsoft.com/office/drawing/2010/main" val="0"/>
              </a:ext>
            </a:extLst>
          </a:blip>
          <a:srcRect/>
          <a:stretch>
            <a:fillRect/>
          </a:stretch>
        </p:blipFill>
        <p:spPr bwMode="auto">
          <a:xfrm>
            <a:off x="2086639" y="2258553"/>
            <a:ext cx="2301490" cy="1729744"/>
          </a:xfrm>
          <a:prstGeom prst="rect">
            <a:avLst/>
          </a:prstGeom>
          <a:noFill/>
          <a:ln>
            <a:noFill/>
          </a:ln>
        </p:spPr>
      </p:pic>
      <p:pic>
        <p:nvPicPr>
          <p:cNvPr id="6" name="Picture 5" descr="C:\Users\Administrator\Downloads\IMG_0224.jpg"/>
          <p:cNvPicPr/>
          <p:nvPr/>
        </p:nvPicPr>
        <p:blipFill>
          <a:blip r:embed="rId3">
            <a:extLst>
              <a:ext uri="{28A0092B-C50C-407E-A947-70E740481C1C}">
                <a14:useLocalDpi xmlns:a14="http://schemas.microsoft.com/office/drawing/2010/main" val="0"/>
              </a:ext>
            </a:extLst>
          </a:blip>
          <a:srcRect/>
          <a:stretch>
            <a:fillRect/>
          </a:stretch>
        </p:blipFill>
        <p:spPr bwMode="auto">
          <a:xfrm>
            <a:off x="4783410" y="2305799"/>
            <a:ext cx="2601531" cy="1682498"/>
          </a:xfrm>
          <a:prstGeom prst="rect">
            <a:avLst/>
          </a:prstGeom>
          <a:noFill/>
          <a:ln>
            <a:noFill/>
          </a:ln>
        </p:spPr>
      </p:pic>
      <p:pic>
        <p:nvPicPr>
          <p:cNvPr id="7" name="Picture 6" descr="C:\Users\Administrator\Downloads\FGBMFI Ti (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0222" y="2305799"/>
            <a:ext cx="2421228" cy="1682498"/>
          </a:xfrm>
          <a:prstGeom prst="rect">
            <a:avLst/>
          </a:prstGeom>
          <a:noFill/>
          <a:ln>
            <a:no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5150" y="4248202"/>
            <a:ext cx="2051676" cy="200359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9503" y="4301095"/>
            <a:ext cx="2330875" cy="1800601"/>
          </a:xfrm>
          <a:prstGeom prst="rect">
            <a:avLst/>
          </a:prstGeom>
        </p:spPr>
      </p:pic>
    </p:spTree>
    <p:extLst>
      <p:ext uri="{BB962C8B-B14F-4D97-AF65-F5344CB8AC3E}">
        <p14:creationId xmlns:p14="http://schemas.microsoft.com/office/powerpoint/2010/main" val="1021868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a:t>Minister/Pray for the people offering to go to their homes and businesses… ask what part of town they may visiting from…perhaps in the future a chapter can be established there…</a:t>
            </a:r>
            <a:endParaRPr lang="es-PE" sz="2400" dirty="0"/>
          </a:p>
        </p:txBody>
      </p:sp>
      <p:sp>
        <p:nvSpPr>
          <p:cNvPr id="3" name="Content Placeholder 2"/>
          <p:cNvSpPr>
            <a:spLocks noGrp="1"/>
          </p:cNvSpPr>
          <p:nvPr>
            <p:ph idx="1"/>
          </p:nvPr>
        </p:nvSpPr>
        <p:spPr/>
        <p:txBody>
          <a:bodyPr/>
          <a:lstStyle/>
          <a:p>
            <a:pPr marL="0" indent="0">
              <a:buNone/>
            </a:pPr>
            <a:r>
              <a:rPr lang="en-US" dirty="0"/>
              <a:t>In Philadelphia some chapters have been established in people's homes …to begin with…</a:t>
            </a:r>
          </a:p>
          <a:p>
            <a:endParaRPr lang="es-PE"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5679" y="2733540"/>
            <a:ext cx="4915437" cy="3686578"/>
          </a:xfrm>
          <a:prstGeom prst="rect">
            <a:avLst/>
          </a:prstGeom>
        </p:spPr>
      </p:pic>
    </p:spTree>
    <p:extLst>
      <p:ext uri="{BB962C8B-B14F-4D97-AF65-F5344CB8AC3E}">
        <p14:creationId xmlns:p14="http://schemas.microsoft.com/office/powerpoint/2010/main" val="2637799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5605"/>
            <a:ext cx="10353761" cy="1129251"/>
          </a:xfrm>
        </p:spPr>
        <p:txBody>
          <a:bodyPr>
            <a:normAutofit/>
          </a:bodyPr>
          <a:lstStyle/>
          <a:p>
            <a:r>
              <a:rPr lang="en-US" sz="2400" dirty="0"/>
              <a:t>how a CHAPTER SHOULD OPERATE</a:t>
            </a:r>
            <a:endParaRPr lang="es-PE" sz="2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77479635"/>
              </p:ext>
            </p:extLst>
          </p:nvPr>
        </p:nvGraphicFramePr>
        <p:xfrm>
          <a:off x="914401" y="1056068"/>
          <a:ext cx="10353760" cy="53962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3855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5117" y="476518"/>
            <a:ext cx="9001462" cy="695459"/>
          </a:xfrm>
        </p:spPr>
        <p:txBody>
          <a:bodyPr>
            <a:normAutofit/>
          </a:bodyPr>
          <a:lstStyle/>
          <a:p>
            <a:r>
              <a:rPr lang="en-US" sz="2000" dirty="0"/>
              <a:t>Suggested Agenda  of the Event </a:t>
            </a:r>
            <a:br>
              <a:rPr lang="en-US" sz="2000" dirty="0"/>
            </a:br>
            <a:endParaRPr lang="es-PE" sz="1400" dirty="0"/>
          </a:p>
        </p:txBody>
      </p:sp>
      <p:sp>
        <p:nvSpPr>
          <p:cNvPr id="3" name="Subtitle 2"/>
          <p:cNvSpPr>
            <a:spLocks noGrp="1"/>
          </p:cNvSpPr>
          <p:nvPr>
            <p:ph type="subTitle" idx="1"/>
          </p:nvPr>
        </p:nvSpPr>
        <p:spPr>
          <a:xfrm>
            <a:off x="1595269" y="1171976"/>
            <a:ext cx="9001462" cy="5209505"/>
          </a:xfrm>
        </p:spPr>
        <p:txBody>
          <a:bodyPr>
            <a:normAutofit fontScale="77500" lnSpcReduction="20000"/>
          </a:bodyPr>
          <a:lstStyle/>
          <a:p>
            <a:pPr marL="342900" indent="-342900" algn="just">
              <a:buFont typeface="Arial" panose="020B0604020202020204" pitchFamily="34" charset="0"/>
              <a:buChar char="•"/>
            </a:pPr>
            <a:r>
              <a:rPr lang="en-US" sz="1900" dirty="0"/>
              <a:t>The welcome -  “Welcome to the FGBMFI…the largest network of business group of men and women in the world….with chapters in over 95 nations …and what do we do here ? …We share success stories that are going to help and motivate you in your personal life, business life and beyond…but what stories ? Ours.”</a:t>
            </a:r>
          </a:p>
          <a:p>
            <a:pPr marL="342900" indent="-342900" algn="just">
              <a:buFont typeface="Arial" panose="020B0604020202020204" pitchFamily="34" charset="0"/>
              <a:buChar char="•"/>
            </a:pPr>
            <a:r>
              <a:rPr lang="en-US" sz="1900" dirty="0"/>
              <a:t>“We would like to invite those that are here for the first time to introduce themselves sharing their name, where are they visiting from and what do they do for living.”  (as guests introduce themselves, we clap honoring them)</a:t>
            </a:r>
          </a:p>
          <a:p>
            <a:pPr marL="342900" indent="-342900" algn="just">
              <a:buFont typeface="Arial" panose="020B0604020202020204" pitchFamily="34" charset="0"/>
              <a:buChar char="•"/>
            </a:pPr>
            <a:r>
              <a:rPr lang="en-US" sz="1900" dirty="0"/>
              <a:t>The Announcements.- Any announcements that may be pertinent  such as an upcoming event,  memberships,  books for sale, etc.</a:t>
            </a:r>
          </a:p>
          <a:p>
            <a:pPr marL="342900" indent="-342900" algn="just">
              <a:buFont typeface="Arial" panose="020B0604020202020204" pitchFamily="34" charset="0"/>
              <a:buChar char="•"/>
            </a:pPr>
            <a:r>
              <a:rPr lang="en-US" sz="1900" dirty="0"/>
              <a:t>We invite  anyone who may have a short testimony, an answered prayer to share (5 minutes max.)</a:t>
            </a:r>
          </a:p>
          <a:p>
            <a:pPr marL="342900" indent="-342900" algn="just">
              <a:buFont typeface="Arial" panose="020B0604020202020204" pitchFamily="34" charset="0"/>
              <a:buChar char="•"/>
            </a:pPr>
            <a:r>
              <a:rPr lang="en-US" sz="1900" dirty="0"/>
              <a:t>We share the Vision of the Fellowship (Demos Vision)</a:t>
            </a:r>
          </a:p>
          <a:p>
            <a:pPr marL="342900" indent="-342900" algn="just">
              <a:buFont typeface="Arial" panose="020B0604020202020204" pitchFamily="34" charset="0"/>
              <a:buChar char="•"/>
            </a:pPr>
            <a:r>
              <a:rPr lang="en-US" sz="1900" dirty="0"/>
              <a:t>We introduce the main speaker / the testimony …who at the end will invite everyone to pray to receive Christ in their  lives/hearts.</a:t>
            </a:r>
          </a:p>
          <a:p>
            <a:pPr marL="342900" indent="-342900" algn="just">
              <a:buFont typeface="Arial" panose="020B0604020202020204" pitchFamily="34" charset="0"/>
              <a:buChar char="•"/>
            </a:pPr>
            <a:r>
              <a:rPr lang="en-US" sz="1900" dirty="0"/>
              <a:t>We  pray for the needs of the  attendees. Healing, etc. Allow the Holy Spirit to guide you.</a:t>
            </a:r>
          </a:p>
          <a:p>
            <a:pPr marL="342900" indent="-342900" algn="just">
              <a:buFont typeface="Arial" panose="020B0604020202020204" pitchFamily="34" charset="0"/>
              <a:buChar char="•"/>
            </a:pPr>
            <a:endParaRPr lang="en-US" sz="1900" dirty="0">
              <a:solidFill>
                <a:srgbClr val="FFC000"/>
              </a:solidFill>
            </a:endParaRPr>
          </a:p>
          <a:p>
            <a:pPr algn="just"/>
            <a:r>
              <a:rPr lang="en-US" sz="2100" dirty="0">
                <a:solidFill>
                  <a:srgbClr val="FFC000"/>
                </a:solidFill>
              </a:rPr>
              <a:t>A good MC is always in control. </a:t>
            </a:r>
            <a:endParaRPr lang="en-US" sz="1800" dirty="0"/>
          </a:p>
          <a:p>
            <a:pPr marL="342900" indent="-342900" algn="just">
              <a:buFont typeface="Arial" panose="020B0604020202020204" pitchFamily="34" charset="0"/>
              <a:buChar char="•"/>
            </a:pPr>
            <a:endParaRPr lang="es-PE" sz="1800" dirty="0"/>
          </a:p>
        </p:txBody>
      </p:sp>
    </p:spTree>
    <p:extLst>
      <p:ext uri="{BB962C8B-B14F-4D97-AF65-F5344CB8AC3E}">
        <p14:creationId xmlns:p14="http://schemas.microsoft.com/office/powerpoint/2010/main" val="632366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425003"/>
            <a:ext cx="9001462" cy="1309668"/>
          </a:xfrm>
        </p:spPr>
        <p:txBody>
          <a:bodyPr>
            <a:normAutofit/>
          </a:bodyPr>
          <a:lstStyle/>
          <a:p>
            <a:r>
              <a:rPr lang="en-US" sz="2000" dirty="0"/>
              <a:t>Discipleship</a:t>
            </a:r>
            <a:br>
              <a:rPr lang="en-US" sz="2000" dirty="0"/>
            </a:br>
            <a:r>
              <a:rPr lang="en-US" sz="2000" dirty="0"/>
              <a:t>Training others to understand …and to better serve him</a:t>
            </a:r>
            <a:br>
              <a:rPr lang="en-US" sz="2000" dirty="0"/>
            </a:br>
            <a:endParaRPr lang="es-PE" sz="2000" dirty="0"/>
          </a:p>
        </p:txBody>
      </p:sp>
      <p:sp>
        <p:nvSpPr>
          <p:cNvPr id="3" name="Subtitle 2"/>
          <p:cNvSpPr>
            <a:spLocks noGrp="1"/>
          </p:cNvSpPr>
          <p:nvPr>
            <p:ph type="subTitle" idx="1"/>
          </p:nvPr>
        </p:nvSpPr>
        <p:spPr>
          <a:xfrm>
            <a:off x="125585" y="9241342"/>
            <a:ext cx="2846663" cy="736122"/>
          </a:xfrm>
        </p:spPr>
        <p:txBody>
          <a:bodyPr/>
          <a:lstStyle/>
          <a:p>
            <a:endParaRPr lang="es-PE" dirty="0"/>
          </a:p>
        </p:txBody>
      </p:sp>
      <p:pic>
        <p:nvPicPr>
          <p:cNvPr id="4" name="Picture 4" descr="Image may contain: one or more people, people sitting, table and in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6292" y="1602378"/>
            <a:ext cx="4275652" cy="24050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may contain: 15 people, including Jorge Segersbol, Marllory Funez and Jose Sandoval, people smiling, people sit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3633" y="1602378"/>
            <a:ext cx="3160289" cy="23702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may contain: 18 people, including Jose Manuel Sikaffy and Jorge Segersbol, people smiling, people sittin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193952" y="4202984"/>
            <a:ext cx="2797500" cy="20981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ay be an image of 9 people, including Magda Perez Chapa and Ricardo Oreamuno and text that says 'Zoom Meeting riginal bound DE LIDERE 2021 Fredy Rosi Espana Maradia. Oscar Magda Ricardo Oreamuno Sf Jorge JogeSe esye Leonidas Mejia SANDY CANTÚ-... XOCHITL ZARAT... FELALEA Capit.. MargotVentura JoseA Velasquez Aldo Dinah ALEJANDRA Perla Cap... S OndinaTorres... uis Quint.. MarcoGu... Security Gerard Rivera Type here Bertha Saldana search Polls Carlos Tablada End 8:22PM 4/21/20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0678" y="4170984"/>
            <a:ext cx="3786890" cy="2130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y be an image of 1 person, television and scre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5982" y="4270219"/>
            <a:ext cx="2840166" cy="2130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0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1"/>
            <a:ext cx="10353762" cy="929366"/>
          </a:xfrm>
        </p:spPr>
        <p:txBody>
          <a:bodyPr>
            <a:normAutofit/>
          </a:bodyPr>
          <a:lstStyle/>
          <a:p>
            <a:r>
              <a:rPr lang="en-US" sz="2000" dirty="0"/>
              <a:t>There are different types of Special Events…Allow the Holy Spirit to guide you…(</a:t>
            </a:r>
            <a:r>
              <a:rPr lang="en-US" sz="1400" dirty="0"/>
              <a:t>Business seminars on principles and values, at retired homes, flea markets, schools, outreaches with small businesses, etc.)</a:t>
            </a:r>
            <a:endParaRPr lang="es-PE" sz="1400" dirty="0"/>
          </a:p>
        </p:txBody>
      </p:sp>
      <p:sp>
        <p:nvSpPr>
          <p:cNvPr id="3" name="Text Placeholder 2"/>
          <p:cNvSpPr>
            <a:spLocks noGrp="1"/>
          </p:cNvSpPr>
          <p:nvPr>
            <p:ph type="body" sz="half" idx="2"/>
          </p:nvPr>
        </p:nvSpPr>
        <p:spPr>
          <a:xfrm>
            <a:off x="913795" y="1442434"/>
            <a:ext cx="10353761" cy="4610636"/>
          </a:xfrm>
        </p:spPr>
        <p:txBody>
          <a:bodyPr/>
          <a:lstStyle/>
          <a:p>
            <a:endParaRPr lang="en-US" dirty="0"/>
          </a:p>
          <a:p>
            <a:endParaRPr lang="es-PE"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958" y="1812453"/>
            <a:ext cx="2309096" cy="4240617"/>
          </a:xfrm>
          <a:prstGeom prst="rect">
            <a:avLst/>
          </a:prstGeom>
        </p:spPr>
      </p:pic>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35099" y="1780783"/>
            <a:ext cx="3662819" cy="2063560"/>
          </a:xfrm>
        </p:spPr>
      </p:pic>
      <p:pic>
        <p:nvPicPr>
          <p:cNvPr id="6" name="Content Placeholder 2"/>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bwMode="auto">
          <a:xfrm>
            <a:off x="4262201" y="4138545"/>
            <a:ext cx="3517244" cy="19784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5172" y="1780783"/>
            <a:ext cx="2895130" cy="2063560"/>
          </a:xfrm>
          <a:prstGeom prst="rect">
            <a:avLst/>
          </a:prstGeom>
        </p:spPr>
      </p:pic>
      <p:pic>
        <p:nvPicPr>
          <p:cNvPr id="8" name="Picture 4" descr="http://www.fgbmfi.org/upload/HouFire01.jpg"/>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7985172" y="4138545"/>
            <a:ext cx="2895129" cy="1967542"/>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35099" y="1757625"/>
            <a:ext cx="3745028" cy="2109875"/>
          </a:xfrm>
        </p:spPr>
      </p:pic>
      <p:pic>
        <p:nvPicPr>
          <p:cNvPr id="10"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64743" y="1727766"/>
            <a:ext cx="3749105" cy="2112172"/>
          </a:xfrm>
        </p:spPr>
      </p:pic>
      <p:pic>
        <p:nvPicPr>
          <p:cNvPr id="11"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7218" y="1747301"/>
            <a:ext cx="3619184" cy="2082640"/>
          </a:xfrm>
          <a:prstGeom prst="rect">
            <a:avLst/>
          </a:prstGeom>
        </p:spPr>
      </p:pic>
    </p:spTree>
    <p:extLst>
      <p:ext uri="{BB962C8B-B14F-4D97-AF65-F5344CB8AC3E}">
        <p14:creationId xmlns:p14="http://schemas.microsoft.com/office/powerpoint/2010/main" val="2258047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0"/>
            <a:ext cx="9001462" cy="6297769"/>
          </a:xfrm>
        </p:spPr>
        <p:txBody>
          <a:bodyPr>
            <a:normAutofit/>
          </a:bodyPr>
          <a:lstStyle/>
          <a:p>
            <a:endParaRPr lang="es-PE" sz="1400" dirty="0"/>
          </a:p>
        </p:txBody>
      </p:sp>
      <p:sp>
        <p:nvSpPr>
          <p:cNvPr id="3" name="Subtitle 2"/>
          <p:cNvSpPr>
            <a:spLocks noGrp="1"/>
          </p:cNvSpPr>
          <p:nvPr>
            <p:ph type="subTitle" idx="1"/>
          </p:nvPr>
        </p:nvSpPr>
        <p:spPr>
          <a:xfrm>
            <a:off x="1595269" y="334850"/>
            <a:ext cx="9001462" cy="6220495"/>
          </a:xfrm>
        </p:spPr>
        <p:txBody>
          <a:bodyPr/>
          <a:lstStyle/>
          <a:p>
            <a:r>
              <a:rPr lang="en-US" sz="1800" b="1" dirty="0">
                <a:latin typeface="Arial" panose="020B0604020202020204" pitchFamily="34" charset="0"/>
                <a:cs typeface="Arial" panose="020B0604020202020204" pitchFamily="34" charset="0"/>
              </a:rPr>
              <a:t>Mike Postlewait, our USA President,  teaching the youth in Fort Caswell , North Carolina about Agape Love and how to better understand each other.</a:t>
            </a:r>
          </a:p>
          <a:p>
            <a:endParaRPr lang="en-US" sz="1800" b="1" dirty="0"/>
          </a:p>
          <a:p>
            <a:endParaRPr lang="en-US" sz="1800" b="1" dirty="0"/>
          </a:p>
          <a:p>
            <a:endParaRPr lang="en-US" sz="1800" b="1" dirty="0"/>
          </a:p>
          <a:p>
            <a:endParaRPr lang="en-US" sz="1800" b="1" dirty="0"/>
          </a:p>
          <a:p>
            <a:r>
              <a:rPr lang="en-US" sz="1800" b="1" dirty="0">
                <a:latin typeface="Arial" panose="020B0604020202020204" pitchFamily="34" charset="0"/>
                <a:cs typeface="Arial" panose="020B0604020202020204" pitchFamily="34" charset="0"/>
              </a:rPr>
              <a:t>Sharing our testimonies at the Houston Community College…What ? In a Public School?... We had to go through the Students Associations…The Lord opened the doors… </a:t>
            </a:r>
            <a:r>
              <a:rPr lang="en-US" sz="1800" b="1" u="sng" dirty="0">
                <a:latin typeface="Arial" panose="020B0604020202020204" pitchFamily="34" charset="0"/>
                <a:cs typeface="Arial" panose="020B0604020202020204" pitchFamily="34" charset="0"/>
              </a:rPr>
              <a:t>don’t limit God</a:t>
            </a:r>
            <a:r>
              <a:rPr lang="en-US" sz="1800" b="1" dirty="0">
                <a:latin typeface="Arial" panose="020B0604020202020204" pitchFamily="34" charset="0"/>
                <a:cs typeface="Arial" panose="020B0604020202020204" pitchFamily="34" charset="0"/>
              </a:rPr>
              <a:t>……….. please</a:t>
            </a:r>
            <a:endParaRPr lang="es-PE" sz="18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1035" y="4190322"/>
            <a:ext cx="2809930" cy="2107447"/>
          </a:xfrm>
          <a:prstGeom prst="rect">
            <a:avLst/>
          </a:prstGeom>
        </p:spPr>
      </p:pic>
      <p:sp>
        <p:nvSpPr>
          <p:cNvPr id="4" name="AutoShape 2" descr="https://apis.mail.aol.com/ws/v3/mailboxes/@.id==VjN-b4RodH4ZbpnNAx4jnFgE6qkmf5jIGYzmtyO0ppc52DE61I9Z2aTcHqUqYc4AW_hZGl2LEeEb8L4Fd0GBJs5fOA/messages/@.id==AOJEnlZ3dg7_YdgqiwDHOFg6qiA/content/parts/@.id==2/thumbnail?appid=aolwebmail&amp;size=400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5" name="AutoShape 4" descr="https://apis.mail.aol.com/ws/v3/mailboxes/@.id==VjN-b4RodH4ZbpnNAx4jnFgE6qkmf5jIGYzmtyO0ppc52DE61I9Z2aTcHqUqYc4AW_hZGl2LEeEb8L4Fd0GBJs5fOA/messages/@.id==AOJEnlZ3dg7_YdgqiwDHOFg6qiA/content/parts/@.id==2/thumbnail?appid=aolwebmail&amp;size=400w"/>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0334" y="1081825"/>
            <a:ext cx="3331332" cy="1873874"/>
          </a:xfrm>
          <a:prstGeom prst="rect">
            <a:avLst/>
          </a:prstGeom>
        </p:spPr>
      </p:pic>
    </p:spTree>
    <p:extLst>
      <p:ext uri="{BB962C8B-B14F-4D97-AF65-F5344CB8AC3E}">
        <p14:creationId xmlns:p14="http://schemas.microsoft.com/office/powerpoint/2010/main" val="3925812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br>
              <a:rPr lang="en-US" dirty="0"/>
            </a:br>
            <a:br>
              <a:rPr lang="en-US" dirty="0"/>
            </a:br>
            <a:br>
              <a:rPr lang="en-US" dirty="0"/>
            </a:br>
            <a:br>
              <a:rPr lang="en-US" dirty="0"/>
            </a:br>
            <a:br>
              <a:rPr lang="en-US" dirty="0"/>
            </a:br>
            <a:r>
              <a:rPr lang="en-US" dirty="0"/>
              <a:t> </a:t>
            </a:r>
            <a:br>
              <a:rPr lang="en-US" dirty="0"/>
            </a:br>
            <a:br>
              <a:rPr lang="en-US" dirty="0"/>
            </a:br>
            <a:br>
              <a:rPr lang="en-US" sz="7200" dirty="0"/>
            </a:br>
            <a:r>
              <a:rPr lang="en-US" sz="7200" dirty="0"/>
              <a:t>Voice Magazine</a:t>
            </a:r>
            <a:br>
              <a:rPr lang="en-US" sz="4400" dirty="0"/>
            </a:br>
            <a:r>
              <a:rPr lang="en-US" dirty="0"/>
              <a:t>a wonderful tool for evangelization</a:t>
            </a:r>
            <a:br>
              <a:rPr lang="en-US" dirty="0"/>
            </a:br>
            <a:r>
              <a:rPr lang="en-US" dirty="0"/>
              <a:t>Pass them out at buss terminals, doctors offices, retirement homes, universities, business events….give one to every person that comes to your chapter for them to take home…they come in English, Spanish and now in Chinese</a:t>
            </a:r>
            <a:br>
              <a:rPr lang="en-US" dirty="0"/>
            </a:br>
            <a:br>
              <a:rPr lang="en-US" dirty="0"/>
            </a:br>
            <a:br>
              <a:rPr lang="en-US" dirty="0"/>
            </a:br>
            <a:br>
              <a:rPr lang="en-US" dirty="0"/>
            </a:br>
            <a:br>
              <a:rPr lang="en-US" dirty="0"/>
            </a:br>
            <a:br>
              <a:rPr lang="en-US" dirty="0"/>
            </a:br>
            <a:br>
              <a:rPr lang="en-US" dirty="0"/>
            </a:br>
            <a:br>
              <a:rPr lang="en-US" dirty="0"/>
            </a:br>
            <a:endParaRPr lang="es-PE" dirty="0"/>
          </a:p>
        </p:txBody>
      </p:sp>
      <p:sp>
        <p:nvSpPr>
          <p:cNvPr id="3" name="Subtitle 2"/>
          <p:cNvSpPr>
            <a:spLocks noGrp="1"/>
          </p:cNvSpPr>
          <p:nvPr>
            <p:ph type="subTitle" idx="1"/>
          </p:nvPr>
        </p:nvSpPr>
        <p:spPr>
          <a:xfrm>
            <a:off x="1595269" y="128789"/>
            <a:ext cx="9001462" cy="6413679"/>
          </a:xfrm>
        </p:spPr>
        <p:txBody>
          <a:bodyPr>
            <a:normAutofit lnSpcReduction="10000"/>
          </a:bodyPr>
          <a:lstStyle/>
          <a:p>
            <a:br>
              <a:rPr lang="en-US" dirty="0"/>
            </a:br>
            <a:r>
              <a:rPr lang="en-US" b="1" dirty="0">
                <a:latin typeface="Arial" panose="020B0604020202020204" pitchFamily="34" charset="0"/>
                <a:cs typeface="Arial" panose="020B0604020202020204" pitchFamily="34" charset="0"/>
              </a:rPr>
              <a:t>Voice Magazine</a:t>
            </a:r>
            <a:br>
              <a:rPr lang="en-US" sz="1900" dirty="0"/>
            </a:br>
            <a:r>
              <a:rPr lang="en-US" sz="1900" dirty="0"/>
              <a:t>A wonderful tool for evangelization.  Pass them out at buss terminals, doctors offices, retirement homes, universities, business events….give one to every person that comes to your chapter for them to take home…they come in English, Spanish and now in Chinese</a:t>
            </a:r>
            <a:br>
              <a:rPr lang="en-US" sz="1900" dirty="0"/>
            </a:br>
            <a:br>
              <a:rPr lang="en-US" sz="1900" dirty="0"/>
            </a:br>
            <a:br>
              <a:rPr lang="en-US" sz="7200" dirty="0"/>
            </a:br>
            <a:br>
              <a:rPr lang="en-US" dirty="0"/>
            </a:br>
            <a:br>
              <a:rPr lang="en-US" dirty="0"/>
            </a:br>
            <a:br>
              <a:rPr lang="en-US" dirty="0"/>
            </a:br>
            <a:br>
              <a:rPr lang="en-US" dirty="0"/>
            </a:br>
            <a:br>
              <a:rPr lang="en-US" dirty="0"/>
            </a:br>
            <a:endParaRPr lang="es-PE"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770" y="2547380"/>
            <a:ext cx="2625239" cy="3160684"/>
          </a:xfrm>
          <a:prstGeom prst="rect">
            <a:avLst/>
          </a:prstGeom>
        </p:spPr>
      </p:pic>
      <p:pic>
        <p:nvPicPr>
          <p:cNvPr id="5" name="Picture 4"/>
          <p:cNvPicPr>
            <a:picLocks noChangeAspect="1"/>
          </p:cNvPicPr>
          <p:nvPr/>
        </p:nvPicPr>
        <p:blipFill>
          <a:blip r:embed="rId3"/>
          <a:stretch>
            <a:fillRect/>
          </a:stretch>
        </p:blipFill>
        <p:spPr>
          <a:xfrm>
            <a:off x="3894107" y="2547380"/>
            <a:ext cx="2378642" cy="3160684"/>
          </a:xfrm>
          <a:prstGeom prst="rect">
            <a:avLst/>
          </a:prstGeom>
        </p:spPr>
      </p:pic>
      <p:pic>
        <p:nvPicPr>
          <p:cNvPr id="6" name="Picture 5"/>
          <p:cNvPicPr>
            <a:picLocks noChangeAspect="1"/>
          </p:cNvPicPr>
          <p:nvPr/>
        </p:nvPicPr>
        <p:blipFill>
          <a:blip r:embed="rId4"/>
          <a:stretch>
            <a:fillRect/>
          </a:stretch>
        </p:blipFill>
        <p:spPr>
          <a:xfrm>
            <a:off x="6173436" y="2375051"/>
            <a:ext cx="2851581" cy="3789113"/>
          </a:xfrm>
          <a:prstGeom prst="rect">
            <a:avLst/>
          </a:prstGeom>
        </p:spPr>
      </p:pic>
      <p:pic>
        <p:nvPicPr>
          <p:cNvPr id="7" name="Picture 6"/>
          <p:cNvPicPr>
            <a:picLocks noChangeAspect="1"/>
          </p:cNvPicPr>
          <p:nvPr/>
        </p:nvPicPr>
        <p:blipFill>
          <a:blip r:embed="rId5"/>
          <a:stretch>
            <a:fillRect/>
          </a:stretch>
        </p:blipFill>
        <p:spPr>
          <a:xfrm>
            <a:off x="8925704" y="2638850"/>
            <a:ext cx="2240967" cy="2977743"/>
          </a:xfrm>
          <a:prstGeom prst="rect">
            <a:avLst/>
          </a:prstGeom>
        </p:spPr>
      </p:pic>
    </p:spTree>
    <p:extLst>
      <p:ext uri="{BB962C8B-B14F-4D97-AF65-F5344CB8AC3E}">
        <p14:creationId xmlns:p14="http://schemas.microsoft.com/office/powerpoint/2010/main" val="371858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847" y="114939"/>
            <a:ext cx="9733512" cy="6144193"/>
          </a:xfrm>
        </p:spPr>
        <p:txBody>
          <a:bodyPr>
            <a:normAutofit/>
          </a:bodyPr>
          <a:lstStyle/>
          <a:p>
            <a:r>
              <a:rPr lang="en-US" sz="1600" dirty="0"/>
              <a:t>“God has shown me the future, and has revealed that A" New Wave of Revival” is about to EXPLODE within the body of Christ. The powerful miracle VISION God gave me for the Fellowship, and the world, is not over . . . IT HAS JUST BEGUN!”</a:t>
            </a:r>
            <a:br>
              <a:rPr lang="en-US" sz="16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r>
              <a:rPr lang="en-US" sz="1600" dirty="0"/>
              <a:t>“All of our meetings, conventions, seminars, and money mean nothing …without the power of the holy spirit!”</a:t>
            </a:r>
            <a:br>
              <a:rPr lang="en-US" sz="2000" dirty="0"/>
            </a:br>
            <a:br>
              <a:rPr lang="en-US" sz="2000" dirty="0"/>
            </a:br>
            <a:endParaRPr lang="es-PE" sz="2000" dirty="0"/>
          </a:p>
        </p:txBody>
      </p:sp>
      <p:sp>
        <p:nvSpPr>
          <p:cNvPr id="5" name="AutoShape 4" descr="English Voice USA Cover Spring 202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9" name="AutoShape 10" descr="Chinese Voice USA Cover Summer 2021.jpg"/>
          <p:cNvSpPr>
            <a:spLocks noGrp="1" noChangeAspect="1" noChangeArrowheads="1"/>
          </p:cNvSpPr>
          <p:nvPr>
            <p:ph type="body" idx="1"/>
          </p:nvPr>
        </p:nvSpPr>
        <p:spPr bwMode="auto">
          <a:xfrm>
            <a:off x="2475967" y="8339321"/>
            <a:ext cx="8323899" cy="128292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8951" y="1584565"/>
            <a:ext cx="2556134" cy="3412438"/>
          </a:xfrm>
          <a:prstGeom prst="rect">
            <a:avLst/>
          </a:prstGeom>
        </p:spPr>
      </p:pic>
      <p:pic>
        <p:nvPicPr>
          <p:cNvPr id="2050" name="Picture 2" descr="http://media-cdn.tripadvisor.com/media/photo-s/01/ba/a2/ec/san-bernardino-mountai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105" y="2197813"/>
            <a:ext cx="3042294" cy="238958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planetware.com/wpimages/2019/05/california-san-bernardino-top-rated-things-to-do-rim-of-the-world-scenic-bywa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0394" y="2197813"/>
            <a:ext cx="3304119" cy="2104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969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295784" y="2086376"/>
            <a:ext cx="2234424" cy="3511237"/>
          </a:xfrm>
          <a:prstGeom prst="rect">
            <a:avLst/>
          </a:prstGeom>
        </p:spPr>
      </p:pic>
      <p:sp>
        <p:nvSpPr>
          <p:cNvPr id="6" name="AutoShape 6" descr="C:\Users\Administrator\Desktop\Happiest People on Earth Book Cover.webp"/>
          <p:cNvSpPr>
            <a:spLocks noGrp="1" noChangeAspect="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en-US" sz="2000" i="1" dirty="0"/>
              <a:t>Each new chapter president gets these books from our main office</a:t>
            </a:r>
            <a:endParaRPr lang="es-PE" sz="2000" i="1" dirty="0"/>
          </a:p>
        </p:txBody>
      </p:sp>
      <p:pic>
        <p:nvPicPr>
          <p:cNvPr id="10" name="Picture 9"/>
          <p:cNvPicPr>
            <a:picLocks noChangeAspect="1"/>
          </p:cNvPicPr>
          <p:nvPr/>
        </p:nvPicPr>
        <p:blipFill>
          <a:blip r:embed="rId3"/>
          <a:stretch>
            <a:fillRect/>
          </a:stretch>
        </p:blipFill>
        <p:spPr>
          <a:xfrm>
            <a:off x="6283684" y="2086376"/>
            <a:ext cx="2306525" cy="3341166"/>
          </a:xfrm>
          <a:prstGeom prst="rect">
            <a:avLst/>
          </a:prstGeom>
        </p:spPr>
      </p:pic>
      <p:sp>
        <p:nvSpPr>
          <p:cNvPr id="8" name="AutoShape 8" descr="C:\Users\Administrator\Desktop\Shakarian Legacy.webp"/>
          <p:cNvSpPr>
            <a:spLocks noGrp="1" noChangeAspect="1" noChangeArrowheads="1"/>
          </p:cNvSpPr>
          <p:nvPr>
            <p:ph type="subTitle"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dirty="0"/>
          </a:p>
        </p:txBody>
      </p:sp>
    </p:spTree>
    <p:extLst>
      <p:ext uri="{BB962C8B-B14F-4D97-AF65-F5344CB8AC3E}">
        <p14:creationId xmlns:p14="http://schemas.microsoft.com/office/powerpoint/2010/main" val="2415887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7"/>
            <a:ext cx="9733512" cy="835397"/>
          </a:xfrm>
        </p:spPr>
        <p:txBody>
          <a:bodyPr>
            <a:normAutofit/>
          </a:bodyPr>
          <a:lstStyle/>
          <a:p>
            <a:r>
              <a:rPr lang="en-US" sz="2000" dirty="0"/>
              <a:t>Pray every day that the lord will use you ….reach out and touch someone…</a:t>
            </a:r>
            <a:endParaRPr lang="es-PE" sz="2000" dirty="0"/>
          </a:p>
        </p:txBody>
      </p:sp>
      <p:sp>
        <p:nvSpPr>
          <p:cNvPr id="3" name="Text Placeholder 2"/>
          <p:cNvSpPr>
            <a:spLocks noGrp="1"/>
          </p:cNvSpPr>
          <p:nvPr>
            <p:ph type="body" idx="1"/>
          </p:nvPr>
        </p:nvSpPr>
        <p:spPr>
          <a:xfrm>
            <a:off x="1229244" y="1492624"/>
            <a:ext cx="9733512" cy="4518211"/>
          </a:xfrm>
        </p:spPr>
        <p:txBody>
          <a:bodyPr/>
          <a:lstStyle/>
          <a:p>
            <a:endParaRPr lang="es-PE" dirty="0"/>
          </a:p>
        </p:txBody>
      </p:sp>
      <p:pic>
        <p:nvPicPr>
          <p:cNvPr id="5" name="Picture 4" descr="http://1.bp.blogspot.com/--DPUbD6mQUk/TrATWfwVetI/AAAAAAAAAck/cncCQatPsTM/s320/great-battles-of-medievel-wallpapers_25191_1600x1200.jpg"/>
          <p:cNvPicPr/>
          <p:nvPr/>
        </p:nvPicPr>
        <p:blipFill>
          <a:blip r:embed="rId2">
            <a:extLst>
              <a:ext uri="{28A0092B-C50C-407E-A947-70E740481C1C}">
                <a14:useLocalDpi xmlns:a14="http://schemas.microsoft.com/office/drawing/2010/main" val="0"/>
              </a:ext>
            </a:extLst>
          </a:blip>
          <a:srcRect/>
          <a:stretch>
            <a:fillRect/>
          </a:stretch>
        </p:blipFill>
        <p:spPr bwMode="auto">
          <a:xfrm>
            <a:off x="3621808" y="1620370"/>
            <a:ext cx="4948383" cy="4054289"/>
          </a:xfrm>
          <a:prstGeom prst="rect">
            <a:avLst/>
          </a:prstGeom>
          <a:noFill/>
          <a:ln>
            <a:noFill/>
          </a:ln>
        </p:spPr>
      </p:pic>
    </p:spTree>
    <p:extLst>
      <p:ext uri="{BB962C8B-B14F-4D97-AF65-F5344CB8AC3E}">
        <p14:creationId xmlns:p14="http://schemas.microsoft.com/office/powerpoint/2010/main" val="1729620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609599"/>
            <a:ext cx="10353761" cy="2094963"/>
          </a:xfrm>
        </p:spPr>
        <p:txBody>
          <a:bodyPr>
            <a:normAutofit/>
          </a:bodyPr>
          <a:lstStyle/>
          <a:p>
            <a:r>
              <a:rPr lang="en-US" sz="2000" dirty="0"/>
              <a:t>“And He said unto them,  Go ye into all the world, and preach the gospel to every creature” Mark 16:15</a:t>
            </a:r>
            <a:br>
              <a:rPr lang="en-US" sz="2000" dirty="0"/>
            </a:br>
            <a:br>
              <a:rPr lang="en-US" sz="2000" dirty="0"/>
            </a:br>
            <a:r>
              <a:rPr lang="en-US" sz="2000" dirty="0"/>
              <a:t>FGBMFI… is </a:t>
            </a:r>
            <a:r>
              <a:rPr lang="en-US" sz="2000" u="sng" dirty="0"/>
              <a:t>our ministry </a:t>
            </a:r>
            <a:r>
              <a:rPr lang="en-US" sz="2000" dirty="0"/>
              <a:t>… an arm to the churches </a:t>
            </a:r>
            <a:br>
              <a:rPr lang="en-US" sz="2000" dirty="0"/>
            </a:br>
            <a:br>
              <a:rPr lang="en-US" sz="1800" dirty="0"/>
            </a:br>
            <a:r>
              <a:rPr lang="en-US" sz="2000" dirty="0"/>
              <a:t>…to reach the lost</a:t>
            </a:r>
            <a:br>
              <a:rPr lang="en-US" sz="2000" dirty="0"/>
            </a:br>
            <a:endParaRPr lang="es-PE" sz="2000" dirty="0"/>
          </a:p>
        </p:txBody>
      </p:sp>
      <p:pic>
        <p:nvPicPr>
          <p:cNvPr id="4" name="Picture 2" descr="Image result for demos shakarian and ros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90207" y="2443965"/>
            <a:ext cx="3200936" cy="36626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8229705" y="2826655"/>
            <a:ext cx="2495350" cy="2897230"/>
          </a:xfrm>
          <a:prstGeom prst="rect">
            <a:avLst/>
          </a:prstGeom>
          <a:noFill/>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162" y="2730677"/>
            <a:ext cx="2059457" cy="3089186"/>
          </a:xfrm>
          <a:prstGeom prst="rect">
            <a:avLst/>
          </a:prstGeom>
        </p:spPr>
      </p:pic>
    </p:spTree>
    <p:extLst>
      <p:ext uri="{BB962C8B-B14F-4D97-AF65-F5344CB8AC3E}">
        <p14:creationId xmlns:p14="http://schemas.microsoft.com/office/powerpoint/2010/main" val="2589800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29244" y="3628656"/>
            <a:ext cx="9733512" cy="2005851"/>
          </a:xfrm>
        </p:spPr>
        <p:txBody>
          <a:bodyPr>
            <a:normAutofit fontScale="92500" lnSpcReduction="20000"/>
          </a:bodyPr>
          <a:lstStyle/>
          <a:p>
            <a:endParaRPr lang="en-US" dirty="0">
              <a:solidFill>
                <a:srgbClr val="FFFF00"/>
              </a:solidFill>
              <a:hlinkClick r:id="rId2"/>
            </a:endParaRPr>
          </a:p>
          <a:p>
            <a:endParaRPr lang="en-US" sz="2800" dirty="0">
              <a:solidFill>
                <a:srgbClr val="FFFF00"/>
              </a:solidFill>
              <a:effectLst/>
              <a:hlinkClick r:id="rId2"/>
            </a:endParaRPr>
          </a:p>
          <a:p>
            <a:r>
              <a:rPr lang="en-US" sz="2800" dirty="0" err="1">
                <a:solidFill>
                  <a:srgbClr val="FFFF00"/>
                </a:solidFill>
                <a:effectLst/>
                <a:hlinkClick r:id="rId2"/>
              </a:rPr>
              <a:t>operations@fgbmfiusa.life</a:t>
            </a:r>
            <a:endParaRPr lang="en-US" sz="2800" dirty="0">
              <a:solidFill>
                <a:srgbClr val="FFFF00"/>
              </a:solidFill>
              <a:effectLst/>
            </a:endParaRPr>
          </a:p>
          <a:p>
            <a:r>
              <a:rPr lang="en-US" sz="2800" dirty="0">
                <a:effectLst/>
              </a:rPr>
              <a:t>(833) 342- 6387</a:t>
            </a:r>
            <a:endParaRPr lang="es-PE" sz="2800" dirty="0">
              <a:effectLst/>
            </a:endParaRPr>
          </a:p>
        </p:txBody>
      </p:sp>
      <p:sp>
        <p:nvSpPr>
          <p:cNvPr id="19" name="AutoShape 32" descr="C:\Users\Administrator\Desktop\Demos Speaking at Washington DC Mall.webp"/>
          <p:cNvSpPr>
            <a:spLocks noGrp="1" noChangeAspect="1" noChangeArrowheads="1"/>
          </p:cNvSpPr>
          <p:nvPr>
            <p:ph type="title"/>
          </p:nvPr>
        </p:nvSpPr>
        <p:spPr bwMode="auto">
          <a:xfrm>
            <a:off x="902232" y="489397"/>
            <a:ext cx="9733512" cy="313925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0000"/>
          </a:bodyPr>
          <a:lstStyle/>
          <a:p>
            <a:br>
              <a:rPr lang="en-US" sz="2400" dirty="0"/>
            </a:br>
            <a:r>
              <a:rPr lang="en-US" sz="2400" dirty="0"/>
              <a:t>Get the forms at: </a:t>
            </a:r>
            <a:br>
              <a:rPr lang="en-US" sz="2400" dirty="0"/>
            </a:br>
            <a:br>
              <a:rPr lang="en-US" sz="2400" dirty="0"/>
            </a:br>
            <a:r>
              <a:rPr lang="en-US" sz="2200" dirty="0">
                <a:solidFill>
                  <a:srgbClr val="FFFF00"/>
                </a:solidFill>
              </a:rPr>
              <a:t>www.fgbmfiusa.life</a:t>
            </a:r>
            <a:br>
              <a:rPr lang="en-US" sz="2200" dirty="0">
                <a:solidFill>
                  <a:srgbClr val="FFFF00"/>
                </a:solidFill>
              </a:rPr>
            </a:br>
            <a:r>
              <a:rPr lang="en-US" sz="2000" dirty="0">
                <a:effectLst/>
              </a:rPr>
              <a:t>or</a:t>
            </a:r>
            <a:br>
              <a:rPr lang="en-US" sz="1800" dirty="0">
                <a:solidFill>
                  <a:srgbClr val="FFFF00"/>
                </a:solidFill>
              </a:rPr>
            </a:br>
            <a:r>
              <a:rPr lang="en-US" sz="2200" dirty="0"/>
              <a:t>Contact : Ron </a:t>
            </a:r>
            <a:r>
              <a:rPr lang="en-US" sz="2200" dirty="0" err="1"/>
              <a:t>Bauza</a:t>
            </a:r>
            <a:br>
              <a:rPr lang="en-US" sz="2200" dirty="0">
                <a:solidFill>
                  <a:srgbClr val="FFFF00"/>
                </a:solidFill>
              </a:rPr>
            </a:br>
            <a:br>
              <a:rPr lang="en-US" sz="9600" dirty="0">
                <a:solidFill>
                  <a:srgbClr val="FFFF00"/>
                </a:solidFill>
              </a:rPr>
            </a:br>
            <a:endParaRPr lang="es-PE" sz="2400" dirty="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301" y="1288092"/>
            <a:ext cx="3031255" cy="417275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0439" y="1123887"/>
            <a:ext cx="2925260" cy="450116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3378" y="2391572"/>
            <a:ext cx="1511219" cy="1965794"/>
          </a:xfrm>
          <a:prstGeom prst="rect">
            <a:avLst/>
          </a:prstGeom>
        </p:spPr>
      </p:pic>
    </p:spTree>
    <p:extLst>
      <p:ext uri="{BB962C8B-B14F-4D97-AF65-F5344CB8AC3E}">
        <p14:creationId xmlns:p14="http://schemas.microsoft.com/office/powerpoint/2010/main" val="1379784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2200" dirty="0"/>
            </a:br>
            <a:br>
              <a:rPr lang="en-US" sz="2200" dirty="0"/>
            </a:br>
            <a:r>
              <a:rPr lang="en-US" sz="2200" dirty="0"/>
              <a:t>FULL GOSPELL BUSINESS MEN’S FELLOWSHIP INTERNATIONAL USA</a:t>
            </a:r>
            <a:br>
              <a:rPr lang="en-US" sz="2000" dirty="0"/>
            </a:br>
            <a:br>
              <a:rPr lang="en-US" sz="2000" dirty="0"/>
            </a:br>
            <a:br>
              <a:rPr lang="en-US" sz="2000" dirty="0"/>
            </a:br>
            <a:br>
              <a:rPr lang="en-US" sz="2000" dirty="0"/>
            </a:br>
            <a:br>
              <a:rPr lang="en-US" sz="2000" dirty="0"/>
            </a:br>
            <a:r>
              <a:rPr lang="en-US" sz="2200" dirty="0"/>
              <a:t>Our Mission statement</a:t>
            </a:r>
            <a:br>
              <a:rPr lang="en-US" sz="2000" dirty="0"/>
            </a:br>
            <a:br>
              <a:rPr lang="en-US" sz="2000" dirty="0"/>
            </a:br>
            <a:br>
              <a:rPr lang="en-US" sz="2000" dirty="0"/>
            </a:br>
            <a:br>
              <a:rPr lang="en-US" sz="2000" dirty="0"/>
            </a:br>
            <a:br>
              <a:rPr lang="en-US" sz="2000" dirty="0"/>
            </a:br>
            <a:endParaRPr lang="es-PE" sz="2000" dirty="0"/>
          </a:p>
        </p:txBody>
      </p:sp>
      <p:sp>
        <p:nvSpPr>
          <p:cNvPr id="3" name="Text Placeholder 2"/>
          <p:cNvSpPr>
            <a:spLocks noGrp="1"/>
          </p:cNvSpPr>
          <p:nvPr>
            <p:ph type="body" idx="1"/>
          </p:nvPr>
        </p:nvSpPr>
        <p:spPr>
          <a:xfrm>
            <a:off x="1229244" y="2150772"/>
            <a:ext cx="9733512" cy="4031087"/>
          </a:xfrm>
        </p:spPr>
        <p:txBody>
          <a:bodyPr>
            <a:normAutofit/>
          </a:bodyPr>
          <a:lstStyle/>
          <a:p>
            <a:pPr marL="457200" indent="-457200" algn="l">
              <a:buFont typeface="+mj-lt"/>
              <a:buAutoNum type="arabicPeriod"/>
            </a:pPr>
            <a:endParaRPr lang="en-US" sz="1800" dirty="0"/>
          </a:p>
          <a:p>
            <a:pPr marL="457200" indent="-457200" algn="l">
              <a:buFont typeface="+mj-lt"/>
              <a:buAutoNum type="arabicPeriod"/>
            </a:pPr>
            <a:r>
              <a:rPr lang="en-US" sz="1800" dirty="0"/>
              <a:t>To reach men in all nations for Jesus Christ.</a:t>
            </a:r>
          </a:p>
          <a:p>
            <a:pPr marL="457200" indent="-457200" algn="l">
              <a:buFont typeface="+mj-lt"/>
              <a:buAutoNum type="arabicPeriod"/>
            </a:pPr>
            <a:r>
              <a:rPr lang="en-US" sz="1800" dirty="0"/>
              <a:t>To call men back to God by walking in Love.</a:t>
            </a:r>
          </a:p>
          <a:p>
            <a:pPr marL="457200" indent="-457200" algn="l">
              <a:buFont typeface="+mj-lt"/>
              <a:buAutoNum type="arabicPeriod"/>
            </a:pPr>
            <a:r>
              <a:rPr lang="en-US" sz="1800" dirty="0"/>
              <a:t>To help believers to be baptized in the Holy Spirit.</a:t>
            </a:r>
          </a:p>
          <a:p>
            <a:pPr marL="457200" indent="-457200" algn="l">
              <a:buFont typeface="+mj-lt"/>
              <a:buAutoNum type="arabicPeriod"/>
            </a:pPr>
            <a:r>
              <a:rPr lang="en-US" sz="1800" dirty="0"/>
              <a:t>To Train and equip men to fulfill the Great Commission.</a:t>
            </a:r>
          </a:p>
          <a:p>
            <a:pPr marL="457200" indent="-457200" algn="l">
              <a:buFont typeface="+mj-lt"/>
              <a:buAutoNum type="arabicPeriod"/>
            </a:pPr>
            <a:r>
              <a:rPr lang="en-US" sz="1800" dirty="0"/>
              <a:t>To Provide an opportunity for Christian fellowship.</a:t>
            </a:r>
          </a:p>
          <a:p>
            <a:pPr marL="457200" indent="-457200" algn="l">
              <a:buFont typeface="+mj-lt"/>
              <a:buAutoNum type="arabicPeriod"/>
            </a:pPr>
            <a:r>
              <a:rPr lang="en-US" sz="1800" dirty="0"/>
              <a:t>To bring unity among all people in the body of Christ.</a:t>
            </a:r>
          </a:p>
          <a:p>
            <a:pPr marL="457200" indent="-457200" algn="l">
              <a:buFont typeface="+mj-lt"/>
              <a:buAutoNum type="arabicPeriod"/>
            </a:pPr>
            <a:r>
              <a:rPr lang="en-US" sz="1800" dirty="0"/>
              <a:t>To do the things that Jesus did…even more so. John 14:12</a:t>
            </a:r>
            <a:endParaRPr lang="es-PE" sz="1800" dirty="0"/>
          </a:p>
        </p:txBody>
      </p:sp>
      <p:pic>
        <p:nvPicPr>
          <p:cNvPr id="4" name="Picture 3"/>
          <p:cNvPicPr>
            <a:picLocks noChangeAspect="1"/>
          </p:cNvPicPr>
          <p:nvPr/>
        </p:nvPicPr>
        <p:blipFill>
          <a:blip r:embed="rId2"/>
          <a:stretch>
            <a:fillRect/>
          </a:stretch>
        </p:blipFill>
        <p:spPr>
          <a:xfrm>
            <a:off x="5491197" y="1082167"/>
            <a:ext cx="770349" cy="643664"/>
          </a:xfrm>
          <a:prstGeom prst="rect">
            <a:avLst/>
          </a:prstGeom>
        </p:spPr>
      </p:pic>
    </p:spTree>
    <p:extLst>
      <p:ext uri="{BB962C8B-B14F-4D97-AF65-F5344CB8AC3E}">
        <p14:creationId xmlns:p14="http://schemas.microsoft.com/office/powerpoint/2010/main" val="80460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33906" y="280886"/>
            <a:ext cx="8746466" cy="727643"/>
          </a:xfrm>
        </p:spPr>
        <p:txBody>
          <a:bodyPr>
            <a:normAutofit/>
          </a:bodyPr>
          <a:lstStyle/>
          <a:p>
            <a:r>
              <a:rPr lang="en-US" sz="3600" dirty="0"/>
              <a:t> </a:t>
            </a:r>
            <a:r>
              <a:rPr lang="en-US" sz="2700" dirty="0"/>
              <a:t>What is a Chapter?</a:t>
            </a:r>
            <a:endParaRPr lang="es-PE" sz="2700" dirty="0"/>
          </a:p>
        </p:txBody>
      </p:sp>
      <p:sp>
        <p:nvSpPr>
          <p:cNvPr id="3" name="Subtitle 2"/>
          <p:cNvSpPr>
            <a:spLocks noGrp="1"/>
          </p:cNvSpPr>
          <p:nvPr>
            <p:ph type="subTitle" idx="1"/>
          </p:nvPr>
        </p:nvSpPr>
        <p:spPr>
          <a:xfrm>
            <a:off x="1818763" y="3926540"/>
            <a:ext cx="8845204" cy="2675967"/>
          </a:xfrm>
        </p:spPr>
        <p:txBody>
          <a:bodyPr>
            <a:normAutofit fontScale="85000" lnSpcReduction="20000"/>
          </a:bodyPr>
          <a:lstStyle/>
          <a:p>
            <a:r>
              <a:rPr lang="en-US" dirty="0"/>
              <a:t>It’s a group of members/believers that meet in a neutral place to share a success story (</a:t>
            </a:r>
            <a:r>
              <a:rPr lang="en-US" dirty="0">
                <a:solidFill>
                  <a:srgbClr val="FFFF00"/>
                </a:solidFill>
              </a:rPr>
              <a:t>testimony</a:t>
            </a:r>
            <a:r>
              <a:rPr lang="en-US" dirty="0"/>
              <a:t>)…</a:t>
            </a:r>
            <a:r>
              <a:rPr lang="en-US" u="sng" dirty="0"/>
              <a:t>in a business type of atmosphere </a:t>
            </a:r>
            <a:r>
              <a:rPr lang="en-US" dirty="0"/>
              <a:t>…nothing religious…so others can come to know our  Lord Jesus Christ. We create platforms as to present the Gospel through a testimony.</a:t>
            </a:r>
          </a:p>
          <a:p>
            <a:r>
              <a:rPr lang="en-US" dirty="0"/>
              <a:t>We are not a church, nor we do want to be one…</a:t>
            </a:r>
          </a:p>
          <a:p>
            <a:r>
              <a:rPr lang="en-US" dirty="0"/>
              <a:t> Don’t  scare the fish away </a:t>
            </a:r>
          </a:p>
          <a:p>
            <a:r>
              <a:rPr lang="en-US" dirty="0"/>
              <a:t>We are a layman’s ministry/organization .</a:t>
            </a:r>
            <a:endParaRPr lang="es-PE" dirty="0"/>
          </a:p>
        </p:txBody>
      </p:sp>
      <p:pic>
        <p:nvPicPr>
          <p:cNvPr id="5" name="Picture 2" descr="Image may contain: 7 people, people sitting and ind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0710" y="1008529"/>
            <a:ext cx="5012858" cy="2819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74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There are many types of chapters</a:t>
            </a:r>
            <a:r>
              <a:rPr lang="en-US" dirty="0"/>
              <a:t>, </a:t>
            </a:r>
            <a:r>
              <a:rPr lang="en-US" sz="2400" dirty="0"/>
              <a:t>and no two will be the same….the Lord likes the diversity…</a:t>
            </a:r>
            <a:endParaRPr lang="es-PE" dirty="0"/>
          </a:p>
        </p:txBody>
      </p:sp>
      <p:pic>
        <p:nvPicPr>
          <p:cNvPr id="2050" name="Picture 2" descr="May be an image of 3 peo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4122" y="4101691"/>
            <a:ext cx="3053618" cy="229021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ay be an image of 4 people, including Tomás Gamb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9904" y="4125900"/>
            <a:ext cx="2989062" cy="224179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ay be an image of 2 people, including Jorge Segersbol"/>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813387" y="1800437"/>
            <a:ext cx="2895579" cy="217168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May be an image of 4 people, including Sandy Gonzalez de Cant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5769" y="1851884"/>
            <a:ext cx="2812462" cy="21093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ay be an image of one or more people, people sitting and indo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4122" y="1851885"/>
            <a:ext cx="2758384" cy="20687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17363" y="4177048"/>
            <a:ext cx="2920867" cy="2190650"/>
          </a:xfrm>
          <a:prstGeom prst="rect">
            <a:avLst/>
          </a:prstGeom>
        </p:spPr>
      </p:pic>
    </p:spTree>
    <p:extLst>
      <p:ext uri="{BB962C8B-B14F-4D97-AF65-F5344CB8AC3E}">
        <p14:creationId xmlns:p14="http://schemas.microsoft.com/office/powerpoint/2010/main" val="4219992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 of the FGBMFI:</a:t>
            </a:r>
            <a:endParaRPr lang="es-PE" dirty="0"/>
          </a:p>
        </p:txBody>
      </p:sp>
      <p:sp>
        <p:nvSpPr>
          <p:cNvPr id="3" name="Content Placeholder 2"/>
          <p:cNvSpPr>
            <a:spLocks noGrp="1"/>
          </p:cNvSpPr>
          <p:nvPr>
            <p:ph idx="1"/>
          </p:nvPr>
        </p:nvSpPr>
        <p:spPr>
          <a:xfrm>
            <a:off x="592428" y="1935921"/>
            <a:ext cx="10882648" cy="3855279"/>
          </a:xfrm>
        </p:spPr>
        <p:txBody>
          <a:bodyPr>
            <a:normAutofit lnSpcReduction="10000"/>
          </a:bodyPr>
          <a:lstStyle/>
          <a:p>
            <a:pPr marL="0" indent="0" algn="ctr">
              <a:buNone/>
            </a:pPr>
            <a:r>
              <a:rPr lang="en-US" sz="5400" u="sng" dirty="0"/>
              <a:t>To Win Souls.</a:t>
            </a:r>
            <a:endParaRPr lang="es-PE" sz="5400" dirty="0"/>
          </a:p>
          <a:p>
            <a:pPr marL="0" indent="0" algn="ctr">
              <a:buNone/>
            </a:pPr>
            <a:r>
              <a:rPr lang="en-US" dirty="0"/>
              <a:t>… So we custom make/tailor  our events according to our audience…including the day of the week and time…among other things…</a:t>
            </a:r>
          </a:p>
          <a:p>
            <a:pPr marL="0" indent="0" algn="ctr">
              <a:buNone/>
            </a:pPr>
            <a:r>
              <a:rPr lang="en-US" dirty="0"/>
              <a:t>These meetings are </a:t>
            </a:r>
            <a:r>
              <a:rPr lang="en-US" dirty="0">
                <a:solidFill>
                  <a:srgbClr val="FFFF00"/>
                </a:solidFill>
              </a:rPr>
              <a:t>not</a:t>
            </a:r>
            <a:r>
              <a:rPr lang="en-US" dirty="0"/>
              <a:t> for </a:t>
            </a:r>
            <a:r>
              <a:rPr lang="en-US" u="sng" dirty="0"/>
              <a:t>us</a:t>
            </a:r>
            <a:r>
              <a:rPr lang="en-US" dirty="0"/>
              <a:t> but for the ones that still don’t know whom Jesus Christ  is…</a:t>
            </a:r>
          </a:p>
          <a:p>
            <a:pPr marL="0" indent="0" algn="ctr">
              <a:buNone/>
            </a:pPr>
            <a:r>
              <a:rPr lang="en-US" dirty="0"/>
              <a:t>We are blessed by listening to the testimonies and the wonderful fellowship…but these are some of the benefits of serving our Lord…plus many, many more…</a:t>
            </a:r>
          </a:p>
          <a:p>
            <a:pPr marL="0" indent="0" algn="ctr">
              <a:buNone/>
            </a:pPr>
            <a:r>
              <a:rPr lang="en-US" dirty="0"/>
              <a:t>…and… a chapter in order to be effective should meet at least twice a month…but we could start with one …a beginning is a beginning </a:t>
            </a:r>
          </a:p>
        </p:txBody>
      </p:sp>
    </p:spTree>
    <p:extLst>
      <p:ext uri="{BB962C8B-B14F-4D97-AF65-F5344CB8AC3E}">
        <p14:creationId xmlns:p14="http://schemas.microsoft.com/office/powerpoint/2010/main" val="2805380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 </a:t>
            </a:r>
            <a:br>
              <a:rPr lang="en-US" dirty="0"/>
            </a:br>
            <a:r>
              <a:rPr lang="en-US" dirty="0"/>
              <a:t>The FGBMFI </a:t>
            </a:r>
            <a:r>
              <a:rPr lang="en-US" u="sng" dirty="0"/>
              <a:t>is a strategy </a:t>
            </a:r>
            <a:r>
              <a:rPr lang="en-US" dirty="0"/>
              <a:t>and as such we must follow certain guide lines </a:t>
            </a:r>
            <a:endParaRPr lang="es-PE" dirty="0"/>
          </a:p>
        </p:txBody>
      </p:sp>
      <p:sp>
        <p:nvSpPr>
          <p:cNvPr id="3" name="Content Placeholder 2"/>
          <p:cNvSpPr>
            <a:spLocks noGrp="1"/>
          </p:cNvSpPr>
          <p:nvPr>
            <p:ph idx="1"/>
          </p:nvPr>
        </p:nvSpPr>
        <p:spPr>
          <a:xfrm>
            <a:off x="913795" y="2096064"/>
            <a:ext cx="10353762" cy="4459282"/>
          </a:xfrm>
        </p:spPr>
        <p:txBody>
          <a:bodyPr>
            <a:normAutofit fontScale="92500" lnSpcReduction="10000"/>
          </a:bodyPr>
          <a:lstStyle/>
          <a:p>
            <a:r>
              <a:rPr lang="en-US" dirty="0"/>
              <a:t>No preaching…We don’t discuss Theology since we have people/members that come from different denominations/back grounds. We </a:t>
            </a:r>
            <a:r>
              <a:rPr lang="en-US" u="sng" dirty="0"/>
              <a:t>only</a:t>
            </a:r>
            <a:r>
              <a:rPr lang="en-US" dirty="0"/>
              <a:t> share/present  a Testimony that shows how God can change lives and by doing so we demonstrate that God truly Exists. We do encourage people to attend a church…which one? The one that talks about the Father, the Son and the Holy Spirit …and the one that they feel comfortable </a:t>
            </a:r>
            <a:r>
              <a:rPr lang="en-US" dirty="0" err="1"/>
              <a:t>wtih</a:t>
            </a:r>
            <a:r>
              <a:rPr lang="en-US" dirty="0"/>
              <a:t>.</a:t>
            </a:r>
          </a:p>
          <a:p>
            <a:r>
              <a:rPr lang="en-US" dirty="0"/>
              <a:t>We don’t  do Bible studies although we encourage the members to read it at home or at their respective churches.</a:t>
            </a:r>
          </a:p>
          <a:p>
            <a:r>
              <a:rPr lang="en-US" dirty="0"/>
              <a:t>We all love God and we would like to praise and worship Him …and there is nothing wrong with that, but this is not the place…</a:t>
            </a:r>
          </a:p>
          <a:p>
            <a:r>
              <a:rPr lang="en-US" dirty="0"/>
              <a:t>We pray and  invite the Holy Sprit to attend </a:t>
            </a:r>
            <a:r>
              <a:rPr lang="en-US" u="sng" dirty="0"/>
              <a:t>before</a:t>
            </a:r>
            <a:r>
              <a:rPr lang="en-US" dirty="0"/>
              <a:t> the guests arrive.  At the end of the event we pray for anyone that has a need…but at the end…after the testimony and the “altar call” or Invitation to the Cross/Christ.</a:t>
            </a:r>
          </a:p>
          <a:p>
            <a:endParaRPr lang="en-US" dirty="0"/>
          </a:p>
          <a:p>
            <a:pPr marL="0" indent="0">
              <a:buNone/>
            </a:pPr>
            <a:endParaRPr lang="es-PE" dirty="0"/>
          </a:p>
        </p:txBody>
      </p:sp>
    </p:spTree>
    <p:extLst>
      <p:ext uri="{BB962C8B-B14F-4D97-AF65-F5344CB8AC3E}">
        <p14:creationId xmlns:p14="http://schemas.microsoft.com/office/powerpoint/2010/main" val="137036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organize ourselves?</a:t>
            </a:r>
            <a:br>
              <a:rPr lang="en-US" dirty="0"/>
            </a:br>
            <a:endParaRPr lang="es-PE" dirty="0"/>
          </a:p>
        </p:txBody>
      </p:sp>
      <p:sp>
        <p:nvSpPr>
          <p:cNvPr id="3" name="Content Placeholder 2"/>
          <p:cNvSpPr>
            <a:spLocks noGrp="1"/>
          </p:cNvSpPr>
          <p:nvPr>
            <p:ph idx="1"/>
          </p:nvPr>
        </p:nvSpPr>
        <p:spPr/>
        <p:txBody>
          <a:bodyPr>
            <a:normAutofit fontScale="92500"/>
          </a:bodyPr>
          <a:lstStyle/>
          <a:p>
            <a:r>
              <a:rPr lang="en-US" dirty="0"/>
              <a:t>Every chapter should have:</a:t>
            </a:r>
          </a:p>
          <a:p>
            <a:r>
              <a:rPr lang="en-US" dirty="0"/>
              <a:t>A President.- That ensures that the chapter is fulfilling the mandate, the vision, the mission and the Strategy of FGBMFI. He has the Spiritual responsibility. He elects or approves the guest speakers…he is responsible along with the Treasurer, to oversee the finances…he </a:t>
            </a:r>
            <a:r>
              <a:rPr lang="en-US" dirty="0">
                <a:solidFill>
                  <a:srgbClr val="FFFF00"/>
                </a:solidFill>
              </a:rPr>
              <a:t>must </a:t>
            </a:r>
            <a:r>
              <a:rPr lang="en-US" u="sng" dirty="0"/>
              <a:t>have received the baptism </a:t>
            </a:r>
            <a:r>
              <a:rPr lang="en-US" dirty="0"/>
              <a:t>of the Holy Spirit.  We can also have a Vice President that can assist in every aspect of the functioning of the chapter/event. </a:t>
            </a:r>
          </a:p>
          <a:p>
            <a:r>
              <a:rPr lang="en-US" dirty="0"/>
              <a:t>A Secretary .- He/She maintains all the chapter records, assists the President in every aspect of the chapter operations, is responsible for all the chapter advertising, websites and all updates. He/She </a:t>
            </a:r>
            <a:r>
              <a:rPr lang="en-US" dirty="0">
                <a:solidFill>
                  <a:srgbClr val="FFFF00"/>
                </a:solidFill>
              </a:rPr>
              <a:t>must</a:t>
            </a:r>
            <a:r>
              <a:rPr lang="en-US" dirty="0"/>
              <a:t> also have </a:t>
            </a:r>
            <a:r>
              <a:rPr lang="en-US" u="sng" dirty="0"/>
              <a:t>received the baptism </a:t>
            </a:r>
            <a:r>
              <a:rPr lang="en-US" dirty="0"/>
              <a:t>of the Holy Spirit.</a:t>
            </a:r>
          </a:p>
          <a:p>
            <a:endParaRPr lang="es-PE" dirty="0"/>
          </a:p>
        </p:txBody>
      </p:sp>
    </p:spTree>
    <p:extLst>
      <p:ext uri="{BB962C8B-B14F-4D97-AF65-F5344CB8AC3E}">
        <p14:creationId xmlns:p14="http://schemas.microsoft.com/office/powerpoint/2010/main" val="3020794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795" y="1442434"/>
            <a:ext cx="10353762" cy="4984124"/>
          </a:xfrm>
        </p:spPr>
        <p:txBody>
          <a:bodyPr>
            <a:normAutofit fontScale="92500" lnSpcReduction="10000"/>
          </a:bodyPr>
          <a:lstStyle/>
          <a:p>
            <a:r>
              <a:rPr lang="en-US" dirty="0"/>
              <a:t>A Treasurer.- </a:t>
            </a:r>
            <a:r>
              <a:rPr lang="en-US" dirty="0" err="1"/>
              <a:t>He/She</a:t>
            </a:r>
            <a:r>
              <a:rPr lang="en-US" dirty="0"/>
              <a:t> is responsible together with the President for the finances. Must  keep a good record of the expenditures / receipts of the paid expenses as well as all the offerings,  deposits, and monthly donations to FGBMFI-USA main office. </a:t>
            </a:r>
          </a:p>
          <a:p>
            <a:r>
              <a:rPr lang="en-US" dirty="0"/>
              <a:t>Other Officers: (not limited to)</a:t>
            </a:r>
          </a:p>
          <a:p>
            <a:r>
              <a:rPr lang="en-US" dirty="0"/>
              <a:t>Memberships .- Makes sure that these are promoted in every event and maintains a record  of the chapter members, notifying members when renewals are needed.</a:t>
            </a:r>
          </a:p>
          <a:p>
            <a:r>
              <a:rPr lang="en-US" dirty="0"/>
              <a:t>Prayer Coordinator.- He/She is responsible for coordinating prayer meetings. Trains and equips members in Spiritual warfare and intercessory prayer.</a:t>
            </a:r>
          </a:p>
          <a:p>
            <a:r>
              <a:rPr lang="en-US" dirty="0"/>
              <a:t>Outreaches and expansion- Special events coordinator who seeks and plans Fire Team events and seeks new places to start new chapters.</a:t>
            </a:r>
          </a:p>
          <a:p>
            <a:r>
              <a:rPr lang="en-US" dirty="0"/>
              <a:t>Books.- Makes sure that there are always books, magazines in the chapter for the members and visitors, to promote chapter growth. Coordinates purchases with the President and Treasurer.</a:t>
            </a:r>
          </a:p>
          <a:p>
            <a:endParaRPr lang="es-PE" dirty="0"/>
          </a:p>
        </p:txBody>
      </p:sp>
    </p:spTree>
    <p:extLst>
      <p:ext uri="{BB962C8B-B14F-4D97-AF65-F5344CB8AC3E}">
        <p14:creationId xmlns:p14="http://schemas.microsoft.com/office/powerpoint/2010/main" val="239334312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TM04033921[[fn=Damask]]</Template>
  <TotalTime>7347</TotalTime>
  <Words>1723</Words>
  <Application>Microsoft Office PowerPoint</Application>
  <PresentationFormat>Widescreen</PresentationFormat>
  <Paragraphs>97</Paragraphs>
  <Slides>23</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Bookman Old Style</vt:lpstr>
      <vt:lpstr>Calibri</vt:lpstr>
      <vt:lpstr>Rockwell</vt:lpstr>
      <vt:lpstr>Damask</vt:lpstr>
      <vt:lpstr>The Full gospel business men fellowship international          How did it start?  </vt:lpstr>
      <vt:lpstr>“God has shown me the future, and has revealed that A" New Wave of Revival” is about to EXPLODE within the body of Christ. The powerful miracle VISION God gave me for the Fellowship, and the world, is not over . . . IT HAS JUST BEGUN!”               “All of our meetings, conventions, seminars, and money mean nothing …without the power of the holy spirit!”  </vt:lpstr>
      <vt:lpstr>  FULL GOSPELL BUSINESS MEN’S FELLOWSHIP INTERNATIONAL USA     Our Mission statement     </vt:lpstr>
      <vt:lpstr> What is a Chapter?</vt:lpstr>
      <vt:lpstr>There are many types of chapters, and no two will be the same….the Lord likes the diversity…</vt:lpstr>
      <vt:lpstr>Goal of the FGBMFI:</vt:lpstr>
      <vt:lpstr>So…  The FGBMFI is a strategy and as such we must follow certain guide lines </vt:lpstr>
      <vt:lpstr>How do we organize ourselves? </vt:lpstr>
      <vt:lpstr>PowerPoint Presentation</vt:lpstr>
      <vt:lpstr>Sometimes it takes time…a tree must first develop a strong root system, so that it will be able to stand against the strong winds that may come…</vt:lpstr>
      <vt:lpstr>Don’t forget to have some business cards made…Get creative…</vt:lpstr>
      <vt:lpstr>       Invite, Invite, invite...there is nothing like a  personal  invitation to a chapter but we must also learn how to use the media…mini invitation posters that are also sent by text from /to your phone work very well…</vt:lpstr>
      <vt:lpstr>Minister/Pray for the people offering to go to their homes and businesses… ask what part of town they may visiting from…perhaps in the future a chapter can be established there…</vt:lpstr>
      <vt:lpstr>how a CHAPTER SHOULD OPERATE</vt:lpstr>
      <vt:lpstr>Suggested Agenda  of the Event  </vt:lpstr>
      <vt:lpstr>Discipleship Training others to understand …and to better serve him </vt:lpstr>
      <vt:lpstr>There are different types of Special Events…Allow the Holy Spirit to guide you…(Business seminars on principles and values, at retired homes, flea markets, schools, outreaches with small businesses, etc.)</vt:lpstr>
      <vt:lpstr>PowerPoint Presentation</vt:lpstr>
      <vt:lpstr>         Voice Magazine a wonderful tool for evangelization Pass them out at buss terminals, doctors offices, retirement homes, universities, business events….give one to every person that comes to your chapter for them to take home…they come in English, Spanish and now in Chinese        </vt:lpstr>
      <vt:lpstr>Each new chapter president gets these books from our main office</vt:lpstr>
      <vt:lpstr>Pray every day that the lord will use you ….reach out and touch someone…</vt:lpstr>
      <vt:lpstr>“And He said unto them,  Go ye into all the world, and preach the gospel to every creature” Mark 16:15  FGBMFI… is our ministry … an arm to the churches   …to reach the lost </vt:lpstr>
      <vt:lpstr> Get the forms at:   www.fgbmfiusa.life or Contact : Ron Bauza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a Chapter?</dc:title>
  <dc:creator>Jorge</dc:creator>
  <cp:lastModifiedBy>Ronald Bauza</cp:lastModifiedBy>
  <cp:revision>111</cp:revision>
  <dcterms:created xsi:type="dcterms:W3CDTF">2017-03-02T00:05:50Z</dcterms:created>
  <dcterms:modified xsi:type="dcterms:W3CDTF">2022-01-19T20:30:43Z</dcterms:modified>
</cp:coreProperties>
</file>