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3" r:id="rId3"/>
    <p:sldId id="257" r:id="rId4"/>
    <p:sldId id="258" r:id="rId5"/>
    <p:sldId id="259" r:id="rId6"/>
    <p:sldId id="281" r:id="rId7"/>
    <p:sldId id="277" r:id="rId8"/>
    <p:sldId id="278" r:id="rId9"/>
    <p:sldId id="279" r:id="rId10"/>
    <p:sldId id="261" r:id="rId11"/>
    <p:sldId id="284" r:id="rId12"/>
    <p:sldId id="283" r:id="rId13"/>
    <p:sldId id="275" r:id="rId14"/>
    <p:sldId id="282" r:id="rId15"/>
    <p:sldId id="276"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D202F-C343-4717-BF27-54DB625B463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PE"/>
        </a:p>
      </dgm:t>
    </dgm:pt>
    <dgm:pt modelId="{7C7243F1-7AA9-48A3-8D44-DB634033B1F2}">
      <dgm:prSet phldrT="[Text]"/>
      <dgm:spPr/>
      <dgm:t>
        <a:bodyPr/>
        <a:lstStyle/>
        <a:p>
          <a:r>
            <a:rPr lang="en-US" dirty="0" smtClean="0">
              <a:solidFill>
                <a:schemeClr val="bg1"/>
              </a:solidFill>
            </a:rPr>
            <a:t>Chapter</a:t>
          </a:r>
          <a:endParaRPr lang="es-PE" dirty="0">
            <a:solidFill>
              <a:schemeClr val="bg1"/>
            </a:solidFill>
          </a:endParaRPr>
        </a:p>
      </dgm:t>
    </dgm:pt>
    <dgm:pt modelId="{FA22D6E8-C3BF-4532-8F43-C347A37F819D}" type="parTrans" cxnId="{E8B4FB79-03C0-408D-94E3-B51194F1D09A}">
      <dgm:prSet/>
      <dgm:spPr/>
      <dgm:t>
        <a:bodyPr/>
        <a:lstStyle/>
        <a:p>
          <a:endParaRPr lang="es-PE"/>
        </a:p>
      </dgm:t>
    </dgm:pt>
    <dgm:pt modelId="{6CF05908-49ED-4DF5-A680-402BC9B457BF}" type="sibTrans" cxnId="{E8B4FB79-03C0-408D-94E3-B51194F1D09A}">
      <dgm:prSet/>
      <dgm:spPr/>
      <dgm:t>
        <a:bodyPr/>
        <a:lstStyle/>
        <a:p>
          <a:endParaRPr lang="es-PE"/>
        </a:p>
      </dgm:t>
    </dgm:pt>
    <dgm:pt modelId="{B94D16D7-4AEE-4C40-A37F-F22F5F19C78A}">
      <dgm:prSet phldrT="[Text]"/>
      <dgm:spPr/>
      <dgm:t>
        <a:bodyPr/>
        <a:lstStyle/>
        <a:p>
          <a:r>
            <a:rPr lang="en-US" dirty="0" smtClean="0">
              <a:solidFill>
                <a:schemeClr val="bg1"/>
              </a:solidFill>
            </a:rPr>
            <a:t>Closed</a:t>
          </a:r>
        </a:p>
        <a:p>
          <a:r>
            <a:rPr lang="en-US" dirty="0" smtClean="0">
              <a:solidFill>
                <a:schemeClr val="bg1"/>
              </a:solidFill>
            </a:rPr>
            <a:t>Meetings</a:t>
          </a:r>
        </a:p>
        <a:p>
          <a:r>
            <a:rPr lang="en-US" dirty="0" smtClean="0">
              <a:solidFill>
                <a:schemeClr val="bg1"/>
              </a:solidFill>
            </a:rPr>
            <a:t>(Planning &amp;</a:t>
          </a:r>
        </a:p>
        <a:p>
          <a:r>
            <a:rPr lang="en-US" dirty="0" smtClean="0">
              <a:solidFill>
                <a:schemeClr val="bg1"/>
              </a:solidFill>
            </a:rPr>
            <a:t>Prayer )</a:t>
          </a:r>
        </a:p>
      </dgm:t>
    </dgm:pt>
    <dgm:pt modelId="{251BBA43-B7A1-45C7-87FE-51F9F34DD8BE}" type="parTrans" cxnId="{F0092887-5A0F-4CCB-A897-36ADDD968188}">
      <dgm:prSet/>
      <dgm:spPr/>
      <dgm:t>
        <a:bodyPr/>
        <a:lstStyle/>
        <a:p>
          <a:endParaRPr lang="es-PE" dirty="0"/>
        </a:p>
      </dgm:t>
    </dgm:pt>
    <dgm:pt modelId="{46A1C91F-2D00-4A22-92FA-C49A394F3716}" type="sibTrans" cxnId="{F0092887-5A0F-4CCB-A897-36ADDD968188}">
      <dgm:prSet/>
      <dgm:spPr/>
      <dgm:t>
        <a:bodyPr/>
        <a:lstStyle/>
        <a:p>
          <a:endParaRPr lang="es-PE"/>
        </a:p>
      </dgm:t>
    </dgm:pt>
    <dgm:pt modelId="{3F950DE0-4A6F-41C0-957D-DE1CBF179F69}">
      <dgm:prSet phldrT="[Text]"/>
      <dgm:spPr/>
      <dgm:t>
        <a:bodyPr/>
        <a:lstStyle/>
        <a:p>
          <a:r>
            <a:rPr lang="en-US" dirty="0" smtClean="0">
              <a:solidFill>
                <a:schemeClr val="bg1"/>
              </a:solidFill>
            </a:rPr>
            <a:t>Outside</a:t>
          </a:r>
          <a:r>
            <a:rPr lang="en-US" dirty="0" smtClean="0"/>
            <a:t> </a:t>
          </a:r>
        </a:p>
        <a:p>
          <a:r>
            <a:rPr lang="en-US" dirty="0" smtClean="0">
              <a:solidFill>
                <a:schemeClr val="bg1"/>
              </a:solidFill>
            </a:rPr>
            <a:t>Events</a:t>
          </a:r>
        </a:p>
        <a:p>
          <a:r>
            <a:rPr lang="en-US" dirty="0" smtClean="0">
              <a:solidFill>
                <a:schemeClr val="bg1"/>
              </a:solidFill>
            </a:rPr>
            <a:t>(Outreaches)</a:t>
          </a:r>
        </a:p>
        <a:p>
          <a:r>
            <a:rPr lang="en-US" dirty="0" smtClean="0">
              <a:solidFill>
                <a:schemeClr val="bg1"/>
              </a:solidFill>
            </a:rPr>
            <a:t>Expansion</a:t>
          </a:r>
        </a:p>
        <a:p>
          <a:r>
            <a:rPr lang="en-US" dirty="0" smtClean="0">
              <a:solidFill>
                <a:schemeClr val="bg1"/>
              </a:solidFill>
            </a:rPr>
            <a:t>(creating new Chapters)</a:t>
          </a:r>
          <a:endParaRPr lang="es-PE" dirty="0">
            <a:solidFill>
              <a:schemeClr val="bg1"/>
            </a:solidFill>
          </a:endParaRPr>
        </a:p>
      </dgm:t>
    </dgm:pt>
    <dgm:pt modelId="{D40380F2-118D-462F-8918-3C715A1327C1}" type="parTrans" cxnId="{B3D6F9F7-F738-4C3F-A491-4B42505D42F1}">
      <dgm:prSet/>
      <dgm:spPr/>
      <dgm:t>
        <a:bodyPr/>
        <a:lstStyle/>
        <a:p>
          <a:endParaRPr lang="es-PE" dirty="0"/>
        </a:p>
      </dgm:t>
    </dgm:pt>
    <dgm:pt modelId="{91C2BD95-951B-4C2F-8091-52F7154EDF91}" type="sibTrans" cxnId="{B3D6F9F7-F738-4C3F-A491-4B42505D42F1}">
      <dgm:prSet/>
      <dgm:spPr/>
      <dgm:t>
        <a:bodyPr/>
        <a:lstStyle/>
        <a:p>
          <a:endParaRPr lang="es-PE"/>
        </a:p>
      </dgm:t>
    </dgm:pt>
    <dgm:pt modelId="{2ADF3AF4-1FC4-432D-A9E6-8154B07422EC}">
      <dgm:prSet phldrT="[Text]"/>
      <dgm:spPr/>
      <dgm:t>
        <a:bodyPr/>
        <a:lstStyle/>
        <a:p>
          <a:r>
            <a:rPr lang="en-US" dirty="0" smtClean="0">
              <a:solidFill>
                <a:schemeClr val="bg1"/>
              </a:solidFill>
            </a:rPr>
            <a:t>Training</a:t>
          </a:r>
        </a:p>
        <a:p>
          <a:r>
            <a:rPr lang="en-US" dirty="0" smtClean="0">
              <a:solidFill>
                <a:schemeClr val="bg1"/>
              </a:solidFill>
            </a:rPr>
            <a:t>(Discipleship)</a:t>
          </a:r>
        </a:p>
        <a:p>
          <a:r>
            <a:rPr lang="en-US" dirty="0" smtClean="0">
              <a:solidFill>
                <a:schemeClr val="bg1"/>
              </a:solidFill>
            </a:rPr>
            <a:t>ALTS, Operations, School Of the Vision </a:t>
          </a:r>
          <a:endParaRPr lang="es-PE" dirty="0"/>
        </a:p>
      </dgm:t>
    </dgm:pt>
    <dgm:pt modelId="{7D842EC9-A521-42A6-8E5D-EB570BFD66B2}" type="parTrans" cxnId="{6102A4E6-CABC-4397-A7C7-FF13A10FC11E}">
      <dgm:prSet/>
      <dgm:spPr/>
      <dgm:t>
        <a:bodyPr/>
        <a:lstStyle/>
        <a:p>
          <a:endParaRPr lang="es-PE" dirty="0"/>
        </a:p>
      </dgm:t>
    </dgm:pt>
    <dgm:pt modelId="{F3048346-C571-480B-A250-8C15BA18EDA6}" type="sibTrans" cxnId="{6102A4E6-CABC-4397-A7C7-FF13A10FC11E}">
      <dgm:prSet/>
      <dgm:spPr/>
      <dgm:t>
        <a:bodyPr/>
        <a:lstStyle/>
        <a:p>
          <a:endParaRPr lang="es-PE"/>
        </a:p>
      </dgm:t>
    </dgm:pt>
    <dgm:pt modelId="{184224F0-EF90-4050-BC5A-E0E54D6915C1}">
      <dgm:prSet phldrT="[Text]"/>
      <dgm:spPr/>
      <dgm:t>
        <a:bodyPr/>
        <a:lstStyle/>
        <a:p>
          <a:r>
            <a:rPr lang="en-US" dirty="0" smtClean="0">
              <a:solidFill>
                <a:schemeClr val="bg1"/>
              </a:solidFill>
            </a:rPr>
            <a:t>Regular</a:t>
          </a:r>
        </a:p>
        <a:p>
          <a:r>
            <a:rPr lang="en-US" dirty="0" smtClean="0">
              <a:solidFill>
                <a:schemeClr val="bg1"/>
              </a:solidFill>
            </a:rPr>
            <a:t> Chapter</a:t>
          </a:r>
        </a:p>
        <a:p>
          <a:r>
            <a:rPr lang="en-US" dirty="0" smtClean="0">
              <a:solidFill>
                <a:schemeClr val="bg1"/>
              </a:solidFill>
            </a:rPr>
            <a:t>Events</a:t>
          </a:r>
          <a:endParaRPr lang="es-PE" dirty="0">
            <a:solidFill>
              <a:schemeClr val="bg1"/>
            </a:solidFill>
          </a:endParaRPr>
        </a:p>
      </dgm:t>
    </dgm:pt>
    <dgm:pt modelId="{55D67C45-4DC2-4B25-8FFE-3A1FC9681CB3}" type="parTrans" cxnId="{AF380C2F-E234-4571-B66C-4F425ECE770C}">
      <dgm:prSet/>
      <dgm:spPr/>
      <dgm:t>
        <a:bodyPr/>
        <a:lstStyle/>
        <a:p>
          <a:endParaRPr lang="es-PE" dirty="0"/>
        </a:p>
      </dgm:t>
    </dgm:pt>
    <dgm:pt modelId="{23164AFD-9D79-4C97-8A80-BA0843130548}" type="sibTrans" cxnId="{AF380C2F-E234-4571-B66C-4F425ECE770C}">
      <dgm:prSet/>
      <dgm:spPr/>
      <dgm:t>
        <a:bodyPr/>
        <a:lstStyle/>
        <a:p>
          <a:endParaRPr lang="es-PE"/>
        </a:p>
      </dgm:t>
    </dgm:pt>
    <dgm:pt modelId="{AFDF6A84-A8F2-46CE-815C-C377D0432979}" type="pres">
      <dgm:prSet presAssocID="{223D202F-C343-4717-BF27-54DB625B4635}" presName="Name0" presStyleCnt="0">
        <dgm:presLayoutVars>
          <dgm:chMax val="1"/>
          <dgm:dir/>
          <dgm:animLvl val="ctr"/>
          <dgm:resizeHandles val="exact"/>
        </dgm:presLayoutVars>
      </dgm:prSet>
      <dgm:spPr/>
      <dgm:t>
        <a:bodyPr/>
        <a:lstStyle/>
        <a:p>
          <a:endParaRPr lang="es-PE"/>
        </a:p>
      </dgm:t>
    </dgm:pt>
    <dgm:pt modelId="{D1EFBFBF-CDCE-42D5-960A-BED4CAB3937F}" type="pres">
      <dgm:prSet presAssocID="{7C7243F1-7AA9-48A3-8D44-DB634033B1F2}" presName="centerShape" presStyleLbl="node0" presStyleIdx="0" presStyleCnt="1" custLinFactNeighborX="380" custLinFactNeighborY="-2279"/>
      <dgm:spPr/>
      <dgm:t>
        <a:bodyPr/>
        <a:lstStyle/>
        <a:p>
          <a:endParaRPr lang="es-PE"/>
        </a:p>
      </dgm:t>
    </dgm:pt>
    <dgm:pt modelId="{C96A39BC-BE78-4C67-A58C-3183642D9272}" type="pres">
      <dgm:prSet presAssocID="{251BBA43-B7A1-45C7-87FE-51F9F34DD8BE}" presName="parTrans" presStyleLbl="sibTrans2D1" presStyleIdx="0" presStyleCnt="4"/>
      <dgm:spPr/>
      <dgm:t>
        <a:bodyPr/>
        <a:lstStyle/>
        <a:p>
          <a:endParaRPr lang="es-PE"/>
        </a:p>
      </dgm:t>
    </dgm:pt>
    <dgm:pt modelId="{475C3761-5D03-4A52-A374-C652EDEA93A0}" type="pres">
      <dgm:prSet presAssocID="{251BBA43-B7A1-45C7-87FE-51F9F34DD8BE}" presName="connectorText" presStyleLbl="sibTrans2D1" presStyleIdx="0" presStyleCnt="4"/>
      <dgm:spPr/>
      <dgm:t>
        <a:bodyPr/>
        <a:lstStyle/>
        <a:p>
          <a:endParaRPr lang="es-PE"/>
        </a:p>
      </dgm:t>
    </dgm:pt>
    <dgm:pt modelId="{52D0B6CF-B31B-4E8E-B828-0A96647E74C5}" type="pres">
      <dgm:prSet presAssocID="{B94D16D7-4AEE-4C40-A37F-F22F5F19C78A}" presName="node" presStyleLbl="node1" presStyleIdx="0" presStyleCnt="4" custScaleX="112690" custScaleY="112616">
        <dgm:presLayoutVars>
          <dgm:bulletEnabled val="1"/>
        </dgm:presLayoutVars>
      </dgm:prSet>
      <dgm:spPr/>
      <dgm:t>
        <a:bodyPr/>
        <a:lstStyle/>
        <a:p>
          <a:endParaRPr lang="es-PE"/>
        </a:p>
      </dgm:t>
    </dgm:pt>
    <dgm:pt modelId="{B400EE75-D859-4389-BF25-9B8F3879B4B2}" type="pres">
      <dgm:prSet presAssocID="{D40380F2-118D-462F-8918-3C715A1327C1}" presName="parTrans" presStyleLbl="sibTrans2D1" presStyleIdx="1" presStyleCnt="4"/>
      <dgm:spPr/>
      <dgm:t>
        <a:bodyPr/>
        <a:lstStyle/>
        <a:p>
          <a:endParaRPr lang="es-PE"/>
        </a:p>
      </dgm:t>
    </dgm:pt>
    <dgm:pt modelId="{46027345-AA94-445D-91B2-D465E831080B}" type="pres">
      <dgm:prSet presAssocID="{D40380F2-118D-462F-8918-3C715A1327C1}" presName="connectorText" presStyleLbl="sibTrans2D1" presStyleIdx="1" presStyleCnt="4"/>
      <dgm:spPr/>
      <dgm:t>
        <a:bodyPr/>
        <a:lstStyle/>
        <a:p>
          <a:endParaRPr lang="es-PE"/>
        </a:p>
      </dgm:t>
    </dgm:pt>
    <dgm:pt modelId="{D2F9A431-7EDD-4E5C-8DB0-0E4272D7CB68}" type="pres">
      <dgm:prSet presAssocID="{3F950DE0-4A6F-41C0-957D-DE1CBF179F69}" presName="node" presStyleLbl="node1" presStyleIdx="1" presStyleCnt="4" custScaleX="114883" custScaleY="118382" custRadScaleRad="100806" custRadScaleInc="-3839">
        <dgm:presLayoutVars>
          <dgm:bulletEnabled val="1"/>
        </dgm:presLayoutVars>
      </dgm:prSet>
      <dgm:spPr/>
      <dgm:t>
        <a:bodyPr/>
        <a:lstStyle/>
        <a:p>
          <a:endParaRPr lang="es-PE"/>
        </a:p>
      </dgm:t>
    </dgm:pt>
    <dgm:pt modelId="{C7C72EC1-5EA3-46CF-89DC-70753BF37689}" type="pres">
      <dgm:prSet presAssocID="{7D842EC9-A521-42A6-8E5D-EB570BFD66B2}" presName="parTrans" presStyleLbl="sibTrans2D1" presStyleIdx="2" presStyleCnt="4"/>
      <dgm:spPr/>
      <dgm:t>
        <a:bodyPr/>
        <a:lstStyle/>
        <a:p>
          <a:endParaRPr lang="es-PE"/>
        </a:p>
      </dgm:t>
    </dgm:pt>
    <dgm:pt modelId="{70205A68-981A-4DA3-9EA1-48616D5EC74E}" type="pres">
      <dgm:prSet presAssocID="{7D842EC9-A521-42A6-8E5D-EB570BFD66B2}" presName="connectorText" presStyleLbl="sibTrans2D1" presStyleIdx="2" presStyleCnt="4"/>
      <dgm:spPr/>
      <dgm:t>
        <a:bodyPr/>
        <a:lstStyle/>
        <a:p>
          <a:endParaRPr lang="es-PE"/>
        </a:p>
      </dgm:t>
    </dgm:pt>
    <dgm:pt modelId="{208FF681-7ACF-472E-96F2-62298506203B}" type="pres">
      <dgm:prSet presAssocID="{2ADF3AF4-1FC4-432D-A9E6-8154B07422EC}" presName="node" presStyleLbl="node1" presStyleIdx="2" presStyleCnt="4" custRadScaleRad="90124">
        <dgm:presLayoutVars>
          <dgm:bulletEnabled val="1"/>
        </dgm:presLayoutVars>
      </dgm:prSet>
      <dgm:spPr/>
      <dgm:t>
        <a:bodyPr/>
        <a:lstStyle/>
        <a:p>
          <a:endParaRPr lang="es-PE"/>
        </a:p>
      </dgm:t>
    </dgm:pt>
    <dgm:pt modelId="{1E6F16AA-9878-4DB3-B5B1-4D3060BF9107}" type="pres">
      <dgm:prSet presAssocID="{55D67C45-4DC2-4B25-8FFE-3A1FC9681CB3}" presName="parTrans" presStyleLbl="sibTrans2D1" presStyleIdx="3" presStyleCnt="4"/>
      <dgm:spPr/>
      <dgm:t>
        <a:bodyPr/>
        <a:lstStyle/>
        <a:p>
          <a:endParaRPr lang="es-PE"/>
        </a:p>
      </dgm:t>
    </dgm:pt>
    <dgm:pt modelId="{16F820B8-EF25-44DD-8CD8-01FF8CD3E750}" type="pres">
      <dgm:prSet presAssocID="{55D67C45-4DC2-4B25-8FFE-3A1FC9681CB3}" presName="connectorText" presStyleLbl="sibTrans2D1" presStyleIdx="3" presStyleCnt="4"/>
      <dgm:spPr/>
      <dgm:t>
        <a:bodyPr/>
        <a:lstStyle/>
        <a:p>
          <a:endParaRPr lang="es-PE"/>
        </a:p>
      </dgm:t>
    </dgm:pt>
    <dgm:pt modelId="{96868238-AC07-4119-8095-DAFB48621EA4}" type="pres">
      <dgm:prSet presAssocID="{184224F0-EF90-4050-BC5A-E0E54D6915C1}" presName="node" presStyleLbl="node1" presStyleIdx="3" presStyleCnt="4" custScaleX="122909" custScaleY="114298">
        <dgm:presLayoutVars>
          <dgm:bulletEnabled val="1"/>
        </dgm:presLayoutVars>
      </dgm:prSet>
      <dgm:spPr/>
      <dgm:t>
        <a:bodyPr/>
        <a:lstStyle/>
        <a:p>
          <a:endParaRPr lang="es-PE"/>
        </a:p>
      </dgm:t>
    </dgm:pt>
  </dgm:ptLst>
  <dgm:cxnLst>
    <dgm:cxn modelId="{70B87F68-3F4F-49DB-B379-995D1F25EEDF}" type="presOf" srcId="{2ADF3AF4-1FC4-432D-A9E6-8154B07422EC}" destId="{208FF681-7ACF-472E-96F2-62298506203B}" srcOrd="0" destOrd="0" presId="urn:microsoft.com/office/officeart/2005/8/layout/radial5"/>
    <dgm:cxn modelId="{9B2E0B8E-71D2-42AC-977E-9506F3CA10F8}" type="presOf" srcId="{55D67C45-4DC2-4B25-8FFE-3A1FC9681CB3}" destId="{1E6F16AA-9878-4DB3-B5B1-4D3060BF9107}" srcOrd="0" destOrd="0" presId="urn:microsoft.com/office/officeart/2005/8/layout/radial5"/>
    <dgm:cxn modelId="{776F7184-6362-4A41-82FA-01029F84654A}" type="presOf" srcId="{251BBA43-B7A1-45C7-87FE-51F9F34DD8BE}" destId="{C96A39BC-BE78-4C67-A58C-3183642D9272}" srcOrd="0" destOrd="0" presId="urn:microsoft.com/office/officeart/2005/8/layout/radial5"/>
    <dgm:cxn modelId="{87914151-64E4-49B6-A949-51883E30682C}" type="presOf" srcId="{D40380F2-118D-462F-8918-3C715A1327C1}" destId="{46027345-AA94-445D-91B2-D465E831080B}" srcOrd="1" destOrd="0" presId="urn:microsoft.com/office/officeart/2005/8/layout/radial5"/>
    <dgm:cxn modelId="{4404A765-E7FD-4810-8C26-CE006C8BAD61}" type="presOf" srcId="{223D202F-C343-4717-BF27-54DB625B4635}" destId="{AFDF6A84-A8F2-46CE-815C-C377D0432979}" srcOrd="0" destOrd="0" presId="urn:microsoft.com/office/officeart/2005/8/layout/radial5"/>
    <dgm:cxn modelId="{B3D6F9F7-F738-4C3F-A491-4B42505D42F1}" srcId="{7C7243F1-7AA9-48A3-8D44-DB634033B1F2}" destId="{3F950DE0-4A6F-41C0-957D-DE1CBF179F69}" srcOrd="1" destOrd="0" parTransId="{D40380F2-118D-462F-8918-3C715A1327C1}" sibTransId="{91C2BD95-951B-4C2F-8091-52F7154EDF91}"/>
    <dgm:cxn modelId="{6102A4E6-CABC-4397-A7C7-FF13A10FC11E}" srcId="{7C7243F1-7AA9-48A3-8D44-DB634033B1F2}" destId="{2ADF3AF4-1FC4-432D-A9E6-8154B07422EC}" srcOrd="2" destOrd="0" parTransId="{7D842EC9-A521-42A6-8E5D-EB570BFD66B2}" sibTransId="{F3048346-C571-480B-A250-8C15BA18EDA6}"/>
    <dgm:cxn modelId="{AF380C2F-E234-4571-B66C-4F425ECE770C}" srcId="{7C7243F1-7AA9-48A3-8D44-DB634033B1F2}" destId="{184224F0-EF90-4050-BC5A-E0E54D6915C1}" srcOrd="3" destOrd="0" parTransId="{55D67C45-4DC2-4B25-8FFE-3A1FC9681CB3}" sibTransId="{23164AFD-9D79-4C97-8A80-BA0843130548}"/>
    <dgm:cxn modelId="{F0092887-5A0F-4CCB-A897-36ADDD968188}" srcId="{7C7243F1-7AA9-48A3-8D44-DB634033B1F2}" destId="{B94D16D7-4AEE-4C40-A37F-F22F5F19C78A}" srcOrd="0" destOrd="0" parTransId="{251BBA43-B7A1-45C7-87FE-51F9F34DD8BE}" sibTransId="{46A1C91F-2D00-4A22-92FA-C49A394F3716}"/>
    <dgm:cxn modelId="{A46FB46E-8E0F-41BD-9794-609BA74AD892}" type="presOf" srcId="{55D67C45-4DC2-4B25-8FFE-3A1FC9681CB3}" destId="{16F820B8-EF25-44DD-8CD8-01FF8CD3E750}" srcOrd="1" destOrd="0" presId="urn:microsoft.com/office/officeart/2005/8/layout/radial5"/>
    <dgm:cxn modelId="{FEFC2D90-9412-42A4-A0A0-51460F07BCA8}" type="presOf" srcId="{D40380F2-118D-462F-8918-3C715A1327C1}" destId="{B400EE75-D859-4389-BF25-9B8F3879B4B2}" srcOrd="0" destOrd="0" presId="urn:microsoft.com/office/officeart/2005/8/layout/radial5"/>
    <dgm:cxn modelId="{733F4772-8179-4531-BB8F-9228AB9F233B}" type="presOf" srcId="{184224F0-EF90-4050-BC5A-E0E54D6915C1}" destId="{96868238-AC07-4119-8095-DAFB48621EA4}" srcOrd="0" destOrd="0" presId="urn:microsoft.com/office/officeart/2005/8/layout/radial5"/>
    <dgm:cxn modelId="{342012D4-0E76-4C49-B022-2FAC372A5CD1}" type="presOf" srcId="{7C7243F1-7AA9-48A3-8D44-DB634033B1F2}" destId="{D1EFBFBF-CDCE-42D5-960A-BED4CAB3937F}" srcOrd="0" destOrd="0" presId="urn:microsoft.com/office/officeart/2005/8/layout/radial5"/>
    <dgm:cxn modelId="{E8B34DAB-C1AA-4A9E-91EB-ACCCC4FD45D2}" type="presOf" srcId="{251BBA43-B7A1-45C7-87FE-51F9F34DD8BE}" destId="{475C3761-5D03-4A52-A374-C652EDEA93A0}" srcOrd="1" destOrd="0" presId="urn:microsoft.com/office/officeart/2005/8/layout/radial5"/>
    <dgm:cxn modelId="{E8B4FB79-03C0-408D-94E3-B51194F1D09A}" srcId="{223D202F-C343-4717-BF27-54DB625B4635}" destId="{7C7243F1-7AA9-48A3-8D44-DB634033B1F2}" srcOrd="0" destOrd="0" parTransId="{FA22D6E8-C3BF-4532-8F43-C347A37F819D}" sibTransId="{6CF05908-49ED-4DF5-A680-402BC9B457BF}"/>
    <dgm:cxn modelId="{0BA19368-81DB-4A15-BAAE-8DF99A2E1681}" type="presOf" srcId="{7D842EC9-A521-42A6-8E5D-EB570BFD66B2}" destId="{C7C72EC1-5EA3-46CF-89DC-70753BF37689}" srcOrd="0" destOrd="0" presId="urn:microsoft.com/office/officeart/2005/8/layout/radial5"/>
    <dgm:cxn modelId="{C82EDB57-C052-4182-9AD7-525DEDAB9FEA}" type="presOf" srcId="{3F950DE0-4A6F-41C0-957D-DE1CBF179F69}" destId="{D2F9A431-7EDD-4E5C-8DB0-0E4272D7CB68}" srcOrd="0" destOrd="0" presId="urn:microsoft.com/office/officeart/2005/8/layout/radial5"/>
    <dgm:cxn modelId="{F28AFFCE-1337-48F9-9487-597CA7ABB743}" type="presOf" srcId="{7D842EC9-A521-42A6-8E5D-EB570BFD66B2}" destId="{70205A68-981A-4DA3-9EA1-48616D5EC74E}" srcOrd="1" destOrd="0" presId="urn:microsoft.com/office/officeart/2005/8/layout/radial5"/>
    <dgm:cxn modelId="{30049861-337E-4BEF-A8C8-CFDC9995A050}" type="presOf" srcId="{B94D16D7-4AEE-4C40-A37F-F22F5F19C78A}" destId="{52D0B6CF-B31B-4E8E-B828-0A96647E74C5}" srcOrd="0" destOrd="0" presId="urn:microsoft.com/office/officeart/2005/8/layout/radial5"/>
    <dgm:cxn modelId="{4083E3CF-6ED1-45CB-BE70-8A9DA29AA8A9}" type="presParOf" srcId="{AFDF6A84-A8F2-46CE-815C-C377D0432979}" destId="{D1EFBFBF-CDCE-42D5-960A-BED4CAB3937F}" srcOrd="0" destOrd="0" presId="urn:microsoft.com/office/officeart/2005/8/layout/radial5"/>
    <dgm:cxn modelId="{733247D4-B85E-47B5-AEC4-2E2E5E5C7653}" type="presParOf" srcId="{AFDF6A84-A8F2-46CE-815C-C377D0432979}" destId="{C96A39BC-BE78-4C67-A58C-3183642D9272}" srcOrd="1" destOrd="0" presId="urn:microsoft.com/office/officeart/2005/8/layout/radial5"/>
    <dgm:cxn modelId="{27C4710A-09EC-4B02-A223-3FCFDDA161E3}" type="presParOf" srcId="{C96A39BC-BE78-4C67-A58C-3183642D9272}" destId="{475C3761-5D03-4A52-A374-C652EDEA93A0}" srcOrd="0" destOrd="0" presId="urn:microsoft.com/office/officeart/2005/8/layout/radial5"/>
    <dgm:cxn modelId="{D22F2DE4-7847-48B5-AFCF-F57D41B561DE}" type="presParOf" srcId="{AFDF6A84-A8F2-46CE-815C-C377D0432979}" destId="{52D0B6CF-B31B-4E8E-B828-0A96647E74C5}" srcOrd="2" destOrd="0" presId="urn:microsoft.com/office/officeart/2005/8/layout/radial5"/>
    <dgm:cxn modelId="{39FD9B2D-9710-492D-A1D9-F1C524C4189F}" type="presParOf" srcId="{AFDF6A84-A8F2-46CE-815C-C377D0432979}" destId="{B400EE75-D859-4389-BF25-9B8F3879B4B2}" srcOrd="3" destOrd="0" presId="urn:microsoft.com/office/officeart/2005/8/layout/radial5"/>
    <dgm:cxn modelId="{0045E0E6-3DE6-4C02-8605-97BC053EDFBD}" type="presParOf" srcId="{B400EE75-D859-4389-BF25-9B8F3879B4B2}" destId="{46027345-AA94-445D-91B2-D465E831080B}" srcOrd="0" destOrd="0" presId="urn:microsoft.com/office/officeart/2005/8/layout/radial5"/>
    <dgm:cxn modelId="{1663C3AB-76DC-43D7-A0EB-30BF49764B9E}" type="presParOf" srcId="{AFDF6A84-A8F2-46CE-815C-C377D0432979}" destId="{D2F9A431-7EDD-4E5C-8DB0-0E4272D7CB68}" srcOrd="4" destOrd="0" presId="urn:microsoft.com/office/officeart/2005/8/layout/radial5"/>
    <dgm:cxn modelId="{4F304999-7C42-4192-B5EA-D62BA623FFC4}" type="presParOf" srcId="{AFDF6A84-A8F2-46CE-815C-C377D0432979}" destId="{C7C72EC1-5EA3-46CF-89DC-70753BF37689}" srcOrd="5" destOrd="0" presId="urn:microsoft.com/office/officeart/2005/8/layout/radial5"/>
    <dgm:cxn modelId="{14E13DDC-C78D-4FAE-9B2E-FF4B8D05B9EE}" type="presParOf" srcId="{C7C72EC1-5EA3-46CF-89DC-70753BF37689}" destId="{70205A68-981A-4DA3-9EA1-48616D5EC74E}" srcOrd="0" destOrd="0" presId="urn:microsoft.com/office/officeart/2005/8/layout/radial5"/>
    <dgm:cxn modelId="{8A2F1F18-DE19-49EE-8261-07E439550DF8}" type="presParOf" srcId="{AFDF6A84-A8F2-46CE-815C-C377D0432979}" destId="{208FF681-7ACF-472E-96F2-62298506203B}" srcOrd="6" destOrd="0" presId="urn:microsoft.com/office/officeart/2005/8/layout/radial5"/>
    <dgm:cxn modelId="{154F2D77-E5A1-4652-BE96-4C505A603342}" type="presParOf" srcId="{AFDF6A84-A8F2-46CE-815C-C377D0432979}" destId="{1E6F16AA-9878-4DB3-B5B1-4D3060BF9107}" srcOrd="7" destOrd="0" presId="urn:microsoft.com/office/officeart/2005/8/layout/radial5"/>
    <dgm:cxn modelId="{A0CF64F4-DC40-4C52-8292-3FA9E235E60E}" type="presParOf" srcId="{1E6F16AA-9878-4DB3-B5B1-4D3060BF9107}" destId="{16F820B8-EF25-44DD-8CD8-01FF8CD3E750}" srcOrd="0" destOrd="0" presId="urn:microsoft.com/office/officeart/2005/8/layout/radial5"/>
    <dgm:cxn modelId="{5086B49E-0A8B-4F77-B884-6BCF36B9F6EA}" type="presParOf" srcId="{AFDF6A84-A8F2-46CE-815C-C377D0432979}" destId="{96868238-AC07-4119-8095-DAFB48621EA4}"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FBFBF-CDCE-42D5-960A-BED4CAB3937F}">
      <dsp:nvSpPr>
        <dsp:cNvPr id="0" name=""/>
        <dsp:cNvSpPr/>
      </dsp:nvSpPr>
      <dsp:spPr>
        <a:xfrm>
          <a:off x="4635471" y="2067351"/>
          <a:ext cx="1169916" cy="11699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Chapter</a:t>
          </a:r>
          <a:endParaRPr lang="es-PE" sz="1600" kern="1200" dirty="0">
            <a:solidFill>
              <a:schemeClr val="bg1"/>
            </a:solidFill>
          </a:endParaRPr>
        </a:p>
      </dsp:txBody>
      <dsp:txXfrm>
        <a:off x="4806801" y="2238681"/>
        <a:ext cx="827256" cy="827256"/>
      </dsp:txXfrm>
    </dsp:sp>
    <dsp:sp modelId="{C96A39BC-BE78-4C67-A58C-3183642D9272}">
      <dsp:nvSpPr>
        <dsp:cNvPr id="0" name=""/>
        <dsp:cNvSpPr/>
      </dsp:nvSpPr>
      <dsp:spPr>
        <a:xfrm rot="16172626">
          <a:off x="5077991" y="1577761"/>
          <a:ext cx="271603" cy="4821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dirty="0"/>
        </a:p>
      </dsp:txBody>
      <dsp:txXfrm rot="10800000">
        <a:off x="5119056" y="1714929"/>
        <a:ext cx="190122" cy="289289"/>
      </dsp:txXfrm>
    </dsp:sp>
    <dsp:sp modelId="{52D0B6CF-B31B-4E8E-B828-0A96647E74C5}">
      <dsp:nvSpPr>
        <dsp:cNvPr id="0" name=""/>
        <dsp:cNvSpPr/>
      </dsp:nvSpPr>
      <dsp:spPr>
        <a:xfrm>
          <a:off x="4406316" y="-42033"/>
          <a:ext cx="1598035" cy="15969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Closed</a:t>
          </a:r>
        </a:p>
        <a:p>
          <a:pPr lvl="0" algn="ctr" defTabSz="444500">
            <a:lnSpc>
              <a:spcPct val="90000"/>
            </a:lnSpc>
            <a:spcBef>
              <a:spcPct val="0"/>
            </a:spcBef>
            <a:spcAft>
              <a:spcPct val="35000"/>
            </a:spcAft>
          </a:pPr>
          <a:r>
            <a:rPr lang="en-US" sz="1000" kern="1200" dirty="0" smtClean="0">
              <a:solidFill>
                <a:schemeClr val="bg1"/>
              </a:solidFill>
            </a:rPr>
            <a:t>Meetings</a:t>
          </a:r>
        </a:p>
        <a:p>
          <a:pPr lvl="0" algn="ctr" defTabSz="444500">
            <a:lnSpc>
              <a:spcPct val="90000"/>
            </a:lnSpc>
            <a:spcBef>
              <a:spcPct val="0"/>
            </a:spcBef>
            <a:spcAft>
              <a:spcPct val="35000"/>
            </a:spcAft>
          </a:pPr>
          <a:r>
            <a:rPr lang="en-US" sz="1000" kern="1200" dirty="0" smtClean="0">
              <a:solidFill>
                <a:schemeClr val="bg1"/>
              </a:solidFill>
            </a:rPr>
            <a:t>(Planning &amp;</a:t>
          </a:r>
        </a:p>
        <a:p>
          <a:pPr lvl="0" algn="ctr" defTabSz="444500">
            <a:lnSpc>
              <a:spcPct val="90000"/>
            </a:lnSpc>
            <a:spcBef>
              <a:spcPct val="0"/>
            </a:spcBef>
            <a:spcAft>
              <a:spcPct val="35000"/>
            </a:spcAft>
          </a:pPr>
          <a:r>
            <a:rPr lang="en-US" sz="1000" kern="1200" dirty="0" smtClean="0">
              <a:solidFill>
                <a:schemeClr val="bg1"/>
              </a:solidFill>
            </a:rPr>
            <a:t>Prayer )</a:t>
          </a:r>
        </a:p>
      </dsp:txBody>
      <dsp:txXfrm>
        <a:off x="4640343" y="191840"/>
        <a:ext cx="1129981" cy="1129239"/>
      </dsp:txXfrm>
    </dsp:sp>
    <dsp:sp modelId="{B400EE75-D859-4389-BF25-9B8F3879B4B2}">
      <dsp:nvSpPr>
        <dsp:cNvPr id="0" name=""/>
        <dsp:cNvSpPr/>
      </dsp:nvSpPr>
      <dsp:spPr>
        <a:xfrm rot="52216">
          <a:off x="5934448" y="2424445"/>
          <a:ext cx="311158" cy="4821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dirty="0"/>
        </a:p>
      </dsp:txBody>
      <dsp:txXfrm>
        <a:off x="5934453" y="2520165"/>
        <a:ext cx="217811" cy="289289"/>
      </dsp:txXfrm>
    </dsp:sp>
    <dsp:sp modelId="{D2F9A431-7EDD-4E5C-8DB0-0E4272D7CB68}">
      <dsp:nvSpPr>
        <dsp:cNvPr id="0" name=""/>
        <dsp:cNvSpPr/>
      </dsp:nvSpPr>
      <dsp:spPr>
        <a:xfrm>
          <a:off x="6392257" y="1843107"/>
          <a:ext cx="1629133" cy="167875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Outside</a:t>
          </a:r>
          <a:r>
            <a:rPr lang="en-US" sz="1000" kern="1200" dirty="0" smtClean="0"/>
            <a:t> </a:t>
          </a:r>
        </a:p>
        <a:p>
          <a:pPr lvl="0" algn="ctr" defTabSz="444500">
            <a:lnSpc>
              <a:spcPct val="90000"/>
            </a:lnSpc>
            <a:spcBef>
              <a:spcPct val="0"/>
            </a:spcBef>
            <a:spcAft>
              <a:spcPct val="35000"/>
            </a:spcAft>
          </a:pPr>
          <a:r>
            <a:rPr lang="en-US" sz="1000" kern="1200" dirty="0" smtClean="0">
              <a:solidFill>
                <a:schemeClr val="bg1"/>
              </a:solidFill>
            </a:rPr>
            <a:t>Events</a:t>
          </a:r>
        </a:p>
        <a:p>
          <a:pPr lvl="0" algn="ctr" defTabSz="444500">
            <a:lnSpc>
              <a:spcPct val="90000"/>
            </a:lnSpc>
            <a:spcBef>
              <a:spcPct val="0"/>
            </a:spcBef>
            <a:spcAft>
              <a:spcPct val="35000"/>
            </a:spcAft>
          </a:pPr>
          <a:r>
            <a:rPr lang="en-US" sz="1000" kern="1200" dirty="0" smtClean="0">
              <a:solidFill>
                <a:schemeClr val="bg1"/>
              </a:solidFill>
            </a:rPr>
            <a:t>(Outreaches)</a:t>
          </a:r>
        </a:p>
        <a:p>
          <a:pPr lvl="0" algn="ctr" defTabSz="444500">
            <a:lnSpc>
              <a:spcPct val="90000"/>
            </a:lnSpc>
            <a:spcBef>
              <a:spcPct val="0"/>
            </a:spcBef>
            <a:spcAft>
              <a:spcPct val="35000"/>
            </a:spcAft>
          </a:pPr>
          <a:r>
            <a:rPr lang="en-US" sz="1000" kern="1200" dirty="0" smtClean="0">
              <a:solidFill>
                <a:schemeClr val="bg1"/>
              </a:solidFill>
            </a:rPr>
            <a:t>Expansion</a:t>
          </a:r>
        </a:p>
        <a:p>
          <a:pPr lvl="0" algn="ctr" defTabSz="444500">
            <a:lnSpc>
              <a:spcPct val="90000"/>
            </a:lnSpc>
            <a:spcBef>
              <a:spcPct val="0"/>
            </a:spcBef>
            <a:spcAft>
              <a:spcPct val="35000"/>
            </a:spcAft>
          </a:pPr>
          <a:r>
            <a:rPr lang="en-US" sz="1000" kern="1200" dirty="0" smtClean="0">
              <a:solidFill>
                <a:schemeClr val="bg1"/>
              </a:solidFill>
            </a:rPr>
            <a:t>(creating new Chapters)</a:t>
          </a:r>
          <a:endParaRPr lang="es-PE" sz="1000" kern="1200" dirty="0">
            <a:solidFill>
              <a:schemeClr val="bg1"/>
            </a:solidFill>
          </a:endParaRPr>
        </a:p>
      </dsp:txBody>
      <dsp:txXfrm>
        <a:off x="6630838" y="2088955"/>
        <a:ext cx="1151971" cy="1187056"/>
      </dsp:txXfrm>
    </dsp:sp>
    <dsp:sp modelId="{C7C72EC1-5EA3-46CF-89DC-70753BF37689}">
      <dsp:nvSpPr>
        <dsp:cNvPr id="0" name=""/>
        <dsp:cNvSpPr/>
      </dsp:nvSpPr>
      <dsp:spPr>
        <a:xfrm rot="5427594">
          <a:off x="5057944" y="3280772"/>
          <a:ext cx="311012" cy="4821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dirty="0"/>
        </a:p>
      </dsp:txBody>
      <dsp:txXfrm rot="10800000">
        <a:off x="5104970" y="3330551"/>
        <a:ext cx="217708" cy="289289"/>
      </dsp:txXfrm>
    </dsp:sp>
    <dsp:sp modelId="{208FF681-7ACF-472E-96F2-62298506203B}">
      <dsp:nvSpPr>
        <dsp:cNvPr id="0" name=""/>
        <dsp:cNvSpPr/>
      </dsp:nvSpPr>
      <dsp:spPr>
        <a:xfrm>
          <a:off x="4496293" y="3824023"/>
          <a:ext cx="1418080" cy="14180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Training</a:t>
          </a:r>
        </a:p>
        <a:p>
          <a:pPr lvl="0" algn="ctr" defTabSz="444500">
            <a:lnSpc>
              <a:spcPct val="90000"/>
            </a:lnSpc>
            <a:spcBef>
              <a:spcPct val="0"/>
            </a:spcBef>
            <a:spcAft>
              <a:spcPct val="35000"/>
            </a:spcAft>
          </a:pPr>
          <a:r>
            <a:rPr lang="en-US" sz="1000" kern="1200" dirty="0" smtClean="0">
              <a:solidFill>
                <a:schemeClr val="bg1"/>
              </a:solidFill>
            </a:rPr>
            <a:t>(Discipleship)</a:t>
          </a:r>
        </a:p>
        <a:p>
          <a:pPr lvl="0" algn="ctr" defTabSz="444500">
            <a:lnSpc>
              <a:spcPct val="90000"/>
            </a:lnSpc>
            <a:spcBef>
              <a:spcPct val="0"/>
            </a:spcBef>
            <a:spcAft>
              <a:spcPct val="35000"/>
            </a:spcAft>
          </a:pPr>
          <a:r>
            <a:rPr lang="en-US" sz="1000" kern="1200" dirty="0" smtClean="0">
              <a:solidFill>
                <a:schemeClr val="bg1"/>
              </a:solidFill>
            </a:rPr>
            <a:t>ALTS, Operations, School Of the Vision </a:t>
          </a:r>
          <a:endParaRPr lang="es-PE" sz="1000" kern="1200" dirty="0"/>
        </a:p>
      </dsp:txBody>
      <dsp:txXfrm>
        <a:off x="4703966" y="4031696"/>
        <a:ext cx="1002734" cy="1002734"/>
      </dsp:txXfrm>
    </dsp:sp>
    <dsp:sp modelId="{1E6F16AA-9878-4DB3-B5B1-4D3060BF9107}">
      <dsp:nvSpPr>
        <dsp:cNvPr id="0" name=""/>
        <dsp:cNvSpPr/>
      </dsp:nvSpPr>
      <dsp:spPr>
        <a:xfrm rot="10644595">
          <a:off x="4225910" y="2449664"/>
          <a:ext cx="290037" cy="4821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PE" sz="1000" kern="1200" dirty="0"/>
        </a:p>
      </dsp:txBody>
      <dsp:txXfrm rot="10800000">
        <a:off x="4312877" y="2544127"/>
        <a:ext cx="203026" cy="289289"/>
      </dsp:txXfrm>
    </dsp:sp>
    <dsp:sp modelId="{96868238-AC07-4119-8095-DAFB48621EA4}">
      <dsp:nvSpPr>
        <dsp:cNvPr id="0" name=""/>
        <dsp:cNvSpPr/>
      </dsp:nvSpPr>
      <dsp:spPr>
        <a:xfrm>
          <a:off x="2347469" y="1932430"/>
          <a:ext cx="1742949" cy="162083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bg1"/>
              </a:solidFill>
            </a:rPr>
            <a:t>Regular</a:t>
          </a:r>
        </a:p>
        <a:p>
          <a:pPr lvl="0" algn="ctr" defTabSz="444500">
            <a:lnSpc>
              <a:spcPct val="90000"/>
            </a:lnSpc>
            <a:spcBef>
              <a:spcPct val="0"/>
            </a:spcBef>
            <a:spcAft>
              <a:spcPct val="35000"/>
            </a:spcAft>
          </a:pPr>
          <a:r>
            <a:rPr lang="en-US" sz="1000" kern="1200" dirty="0" smtClean="0">
              <a:solidFill>
                <a:schemeClr val="bg1"/>
              </a:solidFill>
            </a:rPr>
            <a:t> Chapter</a:t>
          </a:r>
        </a:p>
        <a:p>
          <a:pPr lvl="0" algn="ctr" defTabSz="444500">
            <a:lnSpc>
              <a:spcPct val="90000"/>
            </a:lnSpc>
            <a:spcBef>
              <a:spcPct val="0"/>
            </a:spcBef>
            <a:spcAft>
              <a:spcPct val="35000"/>
            </a:spcAft>
          </a:pPr>
          <a:r>
            <a:rPr lang="en-US" sz="1000" kern="1200" dirty="0" smtClean="0">
              <a:solidFill>
                <a:schemeClr val="bg1"/>
              </a:solidFill>
            </a:rPr>
            <a:t>Events</a:t>
          </a:r>
          <a:endParaRPr lang="es-PE" sz="1000" kern="1200" dirty="0">
            <a:solidFill>
              <a:schemeClr val="bg1"/>
            </a:solidFill>
          </a:endParaRPr>
        </a:p>
      </dsp:txBody>
      <dsp:txXfrm>
        <a:off x="2602718" y="2169796"/>
        <a:ext cx="1232451" cy="114610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6CEAC-04FB-447F-9D20-5349A7037053}" type="datetimeFigureOut">
              <a:rPr lang="es-PE" smtClean="0"/>
              <a:pPr/>
              <a:t>04/10/2021</a:t>
            </a:fld>
            <a:endParaRPr lang="es-P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P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6BFF7-D523-48DB-9C56-2EE3A28BD2AC}" type="slidenum">
              <a:rPr lang="es-PE" smtClean="0"/>
              <a:pPr/>
              <a:t>‹#›</a:t>
            </a:fld>
            <a:endParaRPr lang="es-PE"/>
          </a:p>
        </p:txBody>
      </p:sp>
    </p:spTree>
    <p:extLst>
      <p:ext uri="{BB962C8B-B14F-4D97-AF65-F5344CB8AC3E}">
        <p14:creationId xmlns:p14="http://schemas.microsoft.com/office/powerpoint/2010/main" val="179365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6BFF7-D523-48DB-9C56-2EE3A28BD2AC}" type="slidenum">
              <a:rPr lang="es-PE" smtClean="0"/>
              <a:pPr/>
              <a:t>1</a:t>
            </a:fld>
            <a:endParaRPr lang="es-PE"/>
          </a:p>
        </p:txBody>
      </p:sp>
    </p:spTree>
    <p:extLst>
      <p:ext uri="{BB962C8B-B14F-4D97-AF65-F5344CB8AC3E}">
        <p14:creationId xmlns:p14="http://schemas.microsoft.com/office/powerpoint/2010/main" val="132463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6BFF7-D523-48DB-9C56-2EE3A28BD2AC}" type="slidenum">
              <a:rPr lang="es-PE" smtClean="0"/>
              <a:pPr/>
              <a:t>2</a:t>
            </a:fld>
            <a:endParaRPr lang="es-PE"/>
          </a:p>
        </p:txBody>
      </p:sp>
    </p:spTree>
    <p:extLst>
      <p:ext uri="{BB962C8B-B14F-4D97-AF65-F5344CB8AC3E}">
        <p14:creationId xmlns:p14="http://schemas.microsoft.com/office/powerpoint/2010/main" val="88942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6BFF7-D523-48DB-9C56-2EE3A28BD2AC}" type="slidenum">
              <a:rPr lang="es-PE" smtClean="0"/>
              <a:pPr/>
              <a:t>3</a:t>
            </a:fld>
            <a:endParaRPr lang="es-PE"/>
          </a:p>
        </p:txBody>
      </p:sp>
    </p:spTree>
    <p:extLst>
      <p:ext uri="{BB962C8B-B14F-4D97-AF65-F5344CB8AC3E}">
        <p14:creationId xmlns:p14="http://schemas.microsoft.com/office/powerpoint/2010/main" val="419844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6BFF7-D523-48DB-9C56-2EE3A28BD2AC}" type="slidenum">
              <a:rPr lang="es-PE" smtClean="0"/>
              <a:pPr/>
              <a:t>4</a:t>
            </a:fld>
            <a:endParaRPr lang="es-PE"/>
          </a:p>
        </p:txBody>
      </p:sp>
    </p:spTree>
    <p:extLst>
      <p:ext uri="{BB962C8B-B14F-4D97-AF65-F5344CB8AC3E}">
        <p14:creationId xmlns:p14="http://schemas.microsoft.com/office/powerpoint/2010/main" val="304943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6BFF7-D523-48DB-9C56-2EE3A28BD2AC}" type="slidenum">
              <a:rPr lang="es-PE" smtClean="0"/>
              <a:pPr/>
              <a:t>5</a:t>
            </a:fld>
            <a:endParaRPr lang="es-PE"/>
          </a:p>
        </p:txBody>
      </p:sp>
    </p:spTree>
    <p:extLst>
      <p:ext uri="{BB962C8B-B14F-4D97-AF65-F5344CB8AC3E}">
        <p14:creationId xmlns:p14="http://schemas.microsoft.com/office/powerpoint/2010/main" val="406398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6BFF7-D523-48DB-9C56-2EE3A28BD2AC}" type="slidenum">
              <a:rPr lang="es-PE" smtClean="0"/>
              <a:pPr/>
              <a:t>6</a:t>
            </a:fld>
            <a:endParaRPr lang="es-PE"/>
          </a:p>
        </p:txBody>
      </p:sp>
    </p:spTree>
    <p:extLst>
      <p:ext uri="{BB962C8B-B14F-4D97-AF65-F5344CB8AC3E}">
        <p14:creationId xmlns:p14="http://schemas.microsoft.com/office/powerpoint/2010/main" val="238842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6BFF7-D523-48DB-9C56-2EE3A28BD2AC}" type="slidenum">
              <a:rPr lang="es-PE" smtClean="0"/>
              <a:pPr/>
              <a:t>10</a:t>
            </a:fld>
            <a:endParaRPr lang="es-PE"/>
          </a:p>
        </p:txBody>
      </p:sp>
    </p:spTree>
    <p:extLst>
      <p:ext uri="{BB962C8B-B14F-4D97-AF65-F5344CB8AC3E}">
        <p14:creationId xmlns:p14="http://schemas.microsoft.com/office/powerpoint/2010/main" val="163487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76BFF7-D523-48DB-9C56-2EE3A28BD2AC}" type="slidenum">
              <a:rPr lang="es-PE" smtClean="0"/>
              <a:pPr/>
              <a:t>16</a:t>
            </a:fld>
            <a:endParaRPr lang="es-PE"/>
          </a:p>
        </p:txBody>
      </p:sp>
    </p:spTree>
    <p:extLst>
      <p:ext uri="{BB962C8B-B14F-4D97-AF65-F5344CB8AC3E}">
        <p14:creationId xmlns:p14="http://schemas.microsoft.com/office/powerpoint/2010/main" val="127614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10/4/2021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3906" y="280886"/>
            <a:ext cx="8746466" cy="727643"/>
          </a:xfrm>
        </p:spPr>
        <p:txBody>
          <a:bodyPr>
            <a:normAutofit fontScale="90000"/>
          </a:bodyPr>
          <a:lstStyle/>
          <a:p>
            <a:r>
              <a:rPr lang="en-US" sz="3600" dirty="0" smtClean="0"/>
              <a:t> What is a Chapter</a:t>
            </a:r>
            <a:r>
              <a:rPr lang="en-US" dirty="0" smtClean="0"/>
              <a:t>?</a:t>
            </a:r>
            <a:endParaRPr lang="es-PE" dirty="0"/>
          </a:p>
        </p:txBody>
      </p:sp>
      <p:sp>
        <p:nvSpPr>
          <p:cNvPr id="3" name="Subtitle 2"/>
          <p:cNvSpPr>
            <a:spLocks noGrp="1"/>
          </p:cNvSpPr>
          <p:nvPr>
            <p:ph type="subTitle" idx="1"/>
          </p:nvPr>
        </p:nvSpPr>
        <p:spPr>
          <a:xfrm>
            <a:off x="1818763" y="3926540"/>
            <a:ext cx="8845204" cy="2675967"/>
          </a:xfrm>
        </p:spPr>
        <p:txBody>
          <a:bodyPr>
            <a:normAutofit fontScale="85000" lnSpcReduction="20000"/>
          </a:bodyPr>
          <a:lstStyle/>
          <a:p>
            <a:r>
              <a:rPr lang="en-US" dirty="0" smtClean="0"/>
              <a:t>Is a group of members/believers that meet in a neutral place as to share a success story (</a:t>
            </a:r>
            <a:r>
              <a:rPr lang="en-US" dirty="0" smtClean="0">
                <a:solidFill>
                  <a:srgbClr val="FFFF00"/>
                </a:solidFill>
              </a:rPr>
              <a:t>testimony</a:t>
            </a:r>
            <a:r>
              <a:rPr lang="en-US" dirty="0" smtClean="0"/>
              <a:t>)…</a:t>
            </a:r>
            <a:r>
              <a:rPr lang="en-US" u="sng" dirty="0" smtClean="0"/>
              <a:t>in a business type of atmosphere </a:t>
            </a:r>
            <a:r>
              <a:rPr lang="en-US" dirty="0" smtClean="0"/>
              <a:t>…nothing religious…no Bibles…so others can come to know our  Lord Jesus Christ. We create platforms as to present the Gospel through a testimony.</a:t>
            </a:r>
          </a:p>
          <a:p>
            <a:r>
              <a:rPr lang="en-US" dirty="0" smtClean="0"/>
              <a:t>We are not a church nor we want to be one…</a:t>
            </a:r>
          </a:p>
          <a:p>
            <a:r>
              <a:rPr lang="en-US" dirty="0"/>
              <a:t> D</a:t>
            </a:r>
            <a:r>
              <a:rPr lang="en-US" dirty="0" smtClean="0"/>
              <a:t>on’t  scare the fish away </a:t>
            </a:r>
          </a:p>
          <a:p>
            <a:r>
              <a:rPr lang="en-US" dirty="0" smtClean="0"/>
              <a:t>We are a layman’s ministry/organization .</a:t>
            </a:r>
            <a:endParaRPr lang="es-PE" dirty="0"/>
          </a:p>
        </p:txBody>
      </p:sp>
      <p:pic>
        <p:nvPicPr>
          <p:cNvPr id="5" name="Picture 2" descr="Image may contain: 7 people, people sitting and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710" y="1008529"/>
            <a:ext cx="5012858" cy="281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07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5605"/>
            <a:ext cx="10353761" cy="1129251"/>
          </a:xfrm>
        </p:spPr>
        <p:txBody>
          <a:bodyPr>
            <a:normAutofit/>
          </a:bodyPr>
          <a:lstStyle/>
          <a:p>
            <a:r>
              <a:rPr lang="en-US" sz="2400" dirty="0" smtClean="0"/>
              <a:t>how a CHAPTER SHOULD OPERATE</a:t>
            </a:r>
            <a:endParaRPr lang="es-PE"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7479635"/>
              </p:ext>
            </p:extLst>
          </p:nvPr>
        </p:nvGraphicFramePr>
        <p:xfrm>
          <a:off x="914401" y="1056068"/>
          <a:ext cx="10353760" cy="5396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3855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117" y="476518"/>
            <a:ext cx="9001462" cy="695459"/>
          </a:xfrm>
        </p:spPr>
        <p:txBody>
          <a:bodyPr>
            <a:normAutofit/>
          </a:bodyPr>
          <a:lstStyle/>
          <a:p>
            <a:r>
              <a:rPr lang="en-US" sz="2000" dirty="0" smtClean="0"/>
              <a:t>the Agenda  of the Event </a:t>
            </a:r>
            <a:br>
              <a:rPr lang="en-US" sz="2000" dirty="0" smtClean="0"/>
            </a:br>
            <a:r>
              <a:rPr lang="en-US" sz="1400" dirty="0" smtClean="0"/>
              <a:t>(suggested)</a:t>
            </a:r>
            <a:endParaRPr lang="es-PE" sz="1400" dirty="0"/>
          </a:p>
        </p:txBody>
      </p:sp>
      <p:sp>
        <p:nvSpPr>
          <p:cNvPr id="3" name="Subtitle 2"/>
          <p:cNvSpPr>
            <a:spLocks noGrp="1"/>
          </p:cNvSpPr>
          <p:nvPr>
            <p:ph type="subTitle" idx="1"/>
          </p:nvPr>
        </p:nvSpPr>
        <p:spPr>
          <a:xfrm>
            <a:off x="1595269" y="1287888"/>
            <a:ext cx="9001462" cy="4984124"/>
          </a:xfrm>
        </p:spPr>
        <p:txBody>
          <a:bodyPr>
            <a:normAutofit fontScale="92500" lnSpcReduction="20000"/>
          </a:bodyPr>
          <a:lstStyle/>
          <a:p>
            <a:pPr marL="342900" indent="-342900" algn="just">
              <a:buFont typeface="Arial" panose="020B0604020202020204" pitchFamily="34" charset="0"/>
              <a:buChar char="•"/>
            </a:pPr>
            <a:r>
              <a:rPr lang="en-US" sz="1800" dirty="0" smtClean="0"/>
              <a:t>The welcome .-  “Welcome to the FGBMFI…the largest business group of men and women in the world….with chapters in about 95 nations …and what do we do here ? …We share success stories that are going to help and motivate you in you personal life, business life and beyond…but what stories ? Ours”.</a:t>
            </a:r>
          </a:p>
          <a:p>
            <a:pPr marL="342900" indent="-342900" algn="just">
              <a:buFont typeface="Arial" panose="020B0604020202020204" pitchFamily="34" charset="0"/>
              <a:buChar char="•"/>
            </a:pPr>
            <a:r>
              <a:rPr lang="en-US" sz="1800" dirty="0" smtClean="0"/>
              <a:t>“We want to invite the ones that are here for the first time to introduce themselves sharing their name, where are they visiting from and what do they do for living.”  (as they guest introduce themselves, we clap honoring them)</a:t>
            </a:r>
          </a:p>
          <a:p>
            <a:pPr marL="342900" indent="-342900" algn="just">
              <a:buFont typeface="Arial" panose="020B0604020202020204" pitchFamily="34" charset="0"/>
              <a:buChar char="•"/>
            </a:pPr>
            <a:r>
              <a:rPr lang="en-US" sz="1800" dirty="0" smtClean="0"/>
              <a:t>The Announcements.- Any announcements that may be pertinent to talk about like for example an upcoming event,  memberships,  books for sale, etc.</a:t>
            </a:r>
          </a:p>
          <a:p>
            <a:pPr marL="342900" indent="-342900" algn="just">
              <a:buFont typeface="Arial" panose="020B0604020202020204" pitchFamily="34" charset="0"/>
              <a:buChar char="•"/>
            </a:pPr>
            <a:r>
              <a:rPr lang="en-US" sz="1800" dirty="0" smtClean="0"/>
              <a:t>We invite  anyone whom may have a small testimony, an answered prayer to share it (5 minutes max.)</a:t>
            </a:r>
          </a:p>
          <a:p>
            <a:pPr marL="342900" indent="-342900" algn="just">
              <a:buFont typeface="Arial" panose="020B0604020202020204" pitchFamily="34" charset="0"/>
              <a:buChar char="•"/>
            </a:pPr>
            <a:r>
              <a:rPr lang="en-US" sz="1800" dirty="0" smtClean="0"/>
              <a:t>We share the Vision of the Fellowship (Demos Vision)</a:t>
            </a:r>
          </a:p>
          <a:p>
            <a:pPr marL="342900" indent="-342900" algn="just">
              <a:buFont typeface="Arial" panose="020B0604020202020204" pitchFamily="34" charset="0"/>
              <a:buChar char="•"/>
            </a:pPr>
            <a:r>
              <a:rPr lang="en-US" sz="1800" dirty="0" smtClean="0"/>
              <a:t>We introduce the main speaker / the testimony …whom at the end will do the sinners prayer.</a:t>
            </a:r>
          </a:p>
          <a:p>
            <a:pPr marL="342900" indent="-342900" algn="just">
              <a:buFont typeface="Arial" panose="020B0604020202020204" pitchFamily="34" charset="0"/>
              <a:buChar char="•"/>
            </a:pPr>
            <a:r>
              <a:rPr lang="en-US" sz="1800" dirty="0" smtClean="0"/>
              <a:t>We  pray for the needs of the  attendees / Let the Holy Spirit guide you.</a:t>
            </a:r>
          </a:p>
          <a:p>
            <a:pPr marL="342900" indent="-342900" algn="just">
              <a:buFont typeface="Arial" panose="020B0604020202020204" pitchFamily="34" charset="0"/>
              <a:buChar char="•"/>
            </a:pPr>
            <a:endParaRPr lang="en-US" sz="1800" dirty="0" smtClean="0"/>
          </a:p>
          <a:p>
            <a:pPr marL="342900" indent="-342900" algn="just">
              <a:buFont typeface="Arial" panose="020B0604020202020204" pitchFamily="34" charset="0"/>
              <a:buChar char="•"/>
            </a:pPr>
            <a:endParaRPr lang="en-US" sz="1800" dirty="0" smtClean="0"/>
          </a:p>
          <a:p>
            <a:pPr marL="342900" indent="-342900" algn="just">
              <a:buFont typeface="Arial" panose="020B0604020202020204" pitchFamily="34" charset="0"/>
              <a:buChar char="•"/>
            </a:pPr>
            <a:endParaRPr lang="es-PE" sz="1800" dirty="0"/>
          </a:p>
        </p:txBody>
      </p:sp>
    </p:spTree>
    <p:extLst>
      <p:ext uri="{BB962C8B-B14F-4D97-AF65-F5344CB8AC3E}">
        <p14:creationId xmlns:p14="http://schemas.microsoft.com/office/powerpoint/2010/main" val="63236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425003"/>
            <a:ext cx="9001462" cy="1309668"/>
          </a:xfrm>
        </p:spPr>
        <p:txBody>
          <a:bodyPr>
            <a:normAutofit fontScale="90000"/>
          </a:bodyPr>
          <a:lstStyle/>
          <a:p>
            <a:r>
              <a:rPr lang="en-US" sz="2800" dirty="0" smtClean="0"/>
              <a:t>Discipleship</a:t>
            </a:r>
            <a:br>
              <a:rPr lang="en-US" sz="2800" dirty="0" smtClean="0"/>
            </a:br>
            <a:r>
              <a:rPr lang="en-US" sz="2800" dirty="0" smtClean="0"/>
              <a:t>Training others to understand …and to better serve him</a:t>
            </a:r>
            <a:br>
              <a:rPr lang="en-US" sz="2800" dirty="0" smtClean="0"/>
            </a:br>
            <a:endParaRPr lang="es-PE" sz="2800" dirty="0"/>
          </a:p>
        </p:txBody>
      </p:sp>
      <p:sp>
        <p:nvSpPr>
          <p:cNvPr id="3" name="Subtitle 2"/>
          <p:cNvSpPr>
            <a:spLocks noGrp="1"/>
          </p:cNvSpPr>
          <p:nvPr>
            <p:ph type="subTitle" idx="1"/>
          </p:nvPr>
        </p:nvSpPr>
        <p:spPr>
          <a:xfrm>
            <a:off x="125585" y="9241342"/>
            <a:ext cx="2846663" cy="736122"/>
          </a:xfrm>
        </p:spPr>
        <p:txBody>
          <a:bodyPr/>
          <a:lstStyle/>
          <a:p>
            <a:endParaRPr lang="es-PE" dirty="0"/>
          </a:p>
        </p:txBody>
      </p:sp>
      <p:pic>
        <p:nvPicPr>
          <p:cNvPr id="4" name="Picture 4" descr="Image may contain: one or more people, people sitting, table and in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292" y="1602378"/>
            <a:ext cx="4275652" cy="2405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may contain: 15 people, including Jorge Segersbol, Marllory Funez and Jose Sandoval, people smiling, people si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33" y="1602378"/>
            <a:ext cx="3160289" cy="2370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may contain: 18 people, including Jose Manuel Sikaffy and Jorge Segersbol, people smiling, people sitti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93952" y="4202984"/>
            <a:ext cx="2797500" cy="2098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y be an image of 9 people, including Magda Perez Chapa and Ricardo Oreamuno and text that says 'Zoom Meeting riginal bound DE LIDERE 2021 Fredy Rosi Espana Maradia. Oscar Magda Ricardo Oreamuno Sf Jorge JogeSe esye Leonidas Mejia SANDY CANTÚ-... XOCHITL ZARAT... FELALEA Capit.. MargotVentura JoseA Velasquez Aldo Dinah ALEJANDRA Perla Cap... S OndinaTorres... uis Quint.. MarcoGu... Security Gerard Rivera Type here Bertha Saldana search Polls Carlos Tablada End 8:22PM 4/21/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678" y="4170984"/>
            <a:ext cx="3786890" cy="2130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1 person, television and sc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82" y="4270219"/>
            <a:ext cx="2840166" cy="213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2" cy="929366"/>
          </a:xfrm>
        </p:spPr>
        <p:txBody>
          <a:bodyPr>
            <a:normAutofit/>
          </a:bodyPr>
          <a:lstStyle/>
          <a:p>
            <a:r>
              <a:rPr lang="en-US" sz="2000" dirty="0" smtClean="0"/>
              <a:t>There are different types of Special Events…let the Holy Spirit guide you</a:t>
            </a:r>
            <a:r>
              <a:rPr lang="en-US" sz="2000" dirty="0" smtClean="0"/>
              <a:t>…( </a:t>
            </a:r>
            <a:r>
              <a:rPr lang="en-US" sz="1400" dirty="0" smtClean="0"/>
              <a:t>Business men seminars on principles and values, at retired homes, flea markets, schools, outreaches with small business, etc.)</a:t>
            </a:r>
            <a:endParaRPr lang="es-PE" sz="1400" dirty="0"/>
          </a:p>
        </p:txBody>
      </p:sp>
      <p:sp>
        <p:nvSpPr>
          <p:cNvPr id="3" name="Text Placeholder 2"/>
          <p:cNvSpPr>
            <a:spLocks noGrp="1"/>
          </p:cNvSpPr>
          <p:nvPr>
            <p:ph type="body" sz="half" idx="2"/>
          </p:nvPr>
        </p:nvSpPr>
        <p:spPr>
          <a:xfrm>
            <a:off x="913795" y="1442434"/>
            <a:ext cx="10353761" cy="4610636"/>
          </a:xfrm>
        </p:spPr>
        <p:txBody>
          <a:bodyPr/>
          <a:lstStyle/>
          <a:p>
            <a:endParaRPr lang="en-US" dirty="0" smtClean="0"/>
          </a:p>
          <a:p>
            <a:endParaRPr lang="es-PE"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958" y="1812453"/>
            <a:ext cx="2309096" cy="4240617"/>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5099" y="1780783"/>
            <a:ext cx="3662819" cy="2063560"/>
          </a:xfrm>
        </p:spPr>
      </p:pic>
      <p:pic>
        <p:nvPicPr>
          <p:cNvPr id="6"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4262201" y="4138545"/>
            <a:ext cx="3517244" cy="197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5172" y="1780783"/>
            <a:ext cx="2895130" cy="2063560"/>
          </a:xfrm>
          <a:prstGeom prst="rect">
            <a:avLst/>
          </a:prstGeom>
        </p:spPr>
      </p:pic>
      <p:pic>
        <p:nvPicPr>
          <p:cNvPr id="8" name="Picture 4" descr="http://www.fgbmfi.org/upload/HouFire01.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985172" y="4138545"/>
            <a:ext cx="2895129" cy="1967542"/>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5099" y="1757625"/>
            <a:ext cx="3745028" cy="2109875"/>
          </a:xfrm>
        </p:spPr>
      </p:pic>
      <p:pic>
        <p:nvPicPr>
          <p:cNvPr id="1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4743" y="1727766"/>
            <a:ext cx="3749105" cy="2112172"/>
          </a:xfrm>
        </p:spPr>
      </p:pic>
      <p:pic>
        <p:nvPicPr>
          <p:cNvPr id="11"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218" y="1747301"/>
            <a:ext cx="3619184" cy="2082640"/>
          </a:xfrm>
          <a:prstGeom prst="rect">
            <a:avLst/>
          </a:prstGeom>
        </p:spPr>
      </p:pic>
    </p:spTree>
    <p:extLst>
      <p:ext uri="{BB962C8B-B14F-4D97-AF65-F5344CB8AC3E}">
        <p14:creationId xmlns:p14="http://schemas.microsoft.com/office/powerpoint/2010/main" val="225804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231820"/>
            <a:ext cx="9001462" cy="1262129"/>
          </a:xfrm>
        </p:spPr>
        <p:txBody>
          <a:bodyPr>
            <a:normAutofit/>
          </a:bodyPr>
          <a:lstStyle/>
          <a:p>
            <a:r>
              <a:rPr lang="en-US" sz="2000" dirty="0"/>
              <a:t>Sharing our testimonies at the Houston Community College…What ? In a Public School?... We had to go through the </a:t>
            </a:r>
            <a:r>
              <a:rPr lang="en-US" sz="2000" dirty="0" smtClean="0"/>
              <a:t>Student </a:t>
            </a:r>
            <a:r>
              <a:rPr lang="en-US" sz="2000" dirty="0"/>
              <a:t>Associations…The Lord opened the </a:t>
            </a:r>
            <a:r>
              <a:rPr lang="en-US" sz="2000" dirty="0" smtClean="0"/>
              <a:t>door… </a:t>
            </a:r>
            <a:r>
              <a:rPr lang="en-US" sz="2000" u="sng" dirty="0" smtClean="0"/>
              <a:t>don’t’ limit god</a:t>
            </a:r>
            <a:r>
              <a:rPr lang="en-US" sz="2000" dirty="0" smtClean="0"/>
              <a:t>……….. </a:t>
            </a:r>
            <a:r>
              <a:rPr lang="en-US" sz="1400" dirty="0" smtClean="0"/>
              <a:t>please</a:t>
            </a:r>
            <a:endParaRPr lang="es-PE" sz="1400" dirty="0"/>
          </a:p>
        </p:txBody>
      </p:sp>
      <p:sp>
        <p:nvSpPr>
          <p:cNvPr id="3" name="Subtitle 2"/>
          <p:cNvSpPr>
            <a:spLocks noGrp="1"/>
          </p:cNvSpPr>
          <p:nvPr>
            <p:ph type="subTitle" idx="1"/>
          </p:nvPr>
        </p:nvSpPr>
        <p:spPr>
          <a:xfrm>
            <a:off x="1595269" y="1635617"/>
            <a:ext cx="9001462" cy="4662152"/>
          </a:xfrm>
        </p:spPr>
        <p:txBody>
          <a:bodyPr/>
          <a:lstStyle/>
          <a:p>
            <a:endParaRPr lang="es-PE" dirty="0"/>
          </a:p>
          <a:p>
            <a:endParaRPr lang="es-PE" dirty="0"/>
          </a:p>
          <a:p>
            <a:r>
              <a:rPr lang="en-US" dirty="0" smtClean="0"/>
              <a:t> </a:t>
            </a:r>
            <a:endParaRPr lang="es-P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9035" y="1808837"/>
            <a:ext cx="5754283" cy="4315711"/>
          </a:xfrm>
          <a:prstGeom prst="rect">
            <a:avLst/>
          </a:prstGeom>
        </p:spPr>
      </p:pic>
    </p:spTree>
    <p:extLst>
      <p:ext uri="{BB962C8B-B14F-4D97-AF65-F5344CB8AC3E}">
        <p14:creationId xmlns:p14="http://schemas.microsoft.com/office/powerpoint/2010/main" val="392581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7"/>
            <a:ext cx="9733512" cy="835397"/>
          </a:xfrm>
        </p:spPr>
        <p:txBody>
          <a:bodyPr>
            <a:normAutofit/>
          </a:bodyPr>
          <a:lstStyle/>
          <a:p>
            <a:r>
              <a:rPr lang="en-US" sz="2400" dirty="0" smtClean="0"/>
              <a:t>Pray every day that the lord will use you ….reach out and touch someone…</a:t>
            </a:r>
            <a:endParaRPr lang="es-PE" sz="2400" dirty="0"/>
          </a:p>
        </p:txBody>
      </p:sp>
      <p:sp>
        <p:nvSpPr>
          <p:cNvPr id="3" name="Text Placeholder 2"/>
          <p:cNvSpPr>
            <a:spLocks noGrp="1"/>
          </p:cNvSpPr>
          <p:nvPr>
            <p:ph type="body" idx="1"/>
          </p:nvPr>
        </p:nvSpPr>
        <p:spPr>
          <a:xfrm>
            <a:off x="1229244" y="1492624"/>
            <a:ext cx="9733512" cy="4518211"/>
          </a:xfrm>
        </p:spPr>
        <p:txBody>
          <a:bodyPr/>
          <a:lstStyle/>
          <a:p>
            <a:endParaRPr lang="es-PE" dirty="0"/>
          </a:p>
        </p:txBody>
      </p:sp>
      <p:pic>
        <p:nvPicPr>
          <p:cNvPr id="5" name="Picture 4" descr="http://1.bp.blogspot.com/--DPUbD6mQUk/TrATWfwVetI/AAAAAAAAAck/cncCQatPsTM/s320/great-battles-of-medievel-wallpapers_25191_1600x1200.jpg"/>
          <p:cNvPicPr/>
          <p:nvPr/>
        </p:nvPicPr>
        <p:blipFill>
          <a:blip r:embed="rId2">
            <a:extLst>
              <a:ext uri="{28A0092B-C50C-407E-A947-70E740481C1C}">
                <a14:useLocalDpi xmlns:a14="http://schemas.microsoft.com/office/drawing/2010/main" val="0"/>
              </a:ext>
            </a:extLst>
          </a:blip>
          <a:srcRect/>
          <a:stretch>
            <a:fillRect/>
          </a:stretch>
        </p:blipFill>
        <p:spPr bwMode="auto">
          <a:xfrm>
            <a:off x="3621808" y="1620370"/>
            <a:ext cx="4948383" cy="4054289"/>
          </a:xfrm>
          <a:prstGeom prst="rect">
            <a:avLst/>
          </a:prstGeom>
          <a:noFill/>
          <a:ln>
            <a:noFill/>
          </a:ln>
        </p:spPr>
      </p:pic>
    </p:spTree>
    <p:extLst>
      <p:ext uri="{BB962C8B-B14F-4D97-AF65-F5344CB8AC3E}">
        <p14:creationId xmlns:p14="http://schemas.microsoft.com/office/powerpoint/2010/main" val="172962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599"/>
            <a:ext cx="10353761" cy="2094963"/>
          </a:xfrm>
        </p:spPr>
        <p:txBody>
          <a:bodyPr>
            <a:normAutofit/>
          </a:bodyPr>
          <a:lstStyle/>
          <a:p>
            <a:r>
              <a:rPr lang="en-US" sz="2000" dirty="0" smtClean="0"/>
              <a:t>“And He said unto them,  Go ye into all the world, and preach the gospel to every creature” Mark 16:15</a:t>
            </a:r>
            <a:br>
              <a:rPr lang="en-US" sz="2000" dirty="0" smtClean="0"/>
            </a:br>
            <a:r>
              <a:rPr lang="en-US" sz="2000" dirty="0"/>
              <a:t/>
            </a:r>
            <a:br>
              <a:rPr lang="en-US" sz="2000" dirty="0"/>
            </a:br>
            <a:r>
              <a:rPr lang="en-US" sz="2000" dirty="0" smtClean="0"/>
              <a:t>The FGBMFI… is </a:t>
            </a:r>
            <a:r>
              <a:rPr lang="en-US" sz="2000" u="sng" dirty="0" smtClean="0"/>
              <a:t>our ministry </a:t>
            </a:r>
            <a:r>
              <a:rPr lang="en-US" sz="2000" dirty="0" smtClean="0"/>
              <a:t>… an arm to the churches </a:t>
            </a:r>
            <a:br>
              <a:rPr lang="en-US" sz="2000" dirty="0" smtClean="0"/>
            </a:br>
            <a:r>
              <a:rPr lang="en-US" sz="1800" dirty="0"/>
              <a:t/>
            </a:r>
            <a:br>
              <a:rPr lang="en-US" sz="1800" dirty="0"/>
            </a:br>
            <a:r>
              <a:rPr lang="en-US" sz="2000" dirty="0" smtClean="0"/>
              <a:t>…to reach the lost</a:t>
            </a:r>
            <a:r>
              <a:rPr lang="en-US" sz="2000" dirty="0"/>
              <a:t/>
            </a:r>
            <a:br>
              <a:rPr lang="en-US" sz="2000" dirty="0"/>
            </a:br>
            <a:endParaRPr lang="es-PE" sz="2000" dirty="0"/>
          </a:p>
        </p:txBody>
      </p:sp>
      <p:pic>
        <p:nvPicPr>
          <p:cNvPr id="4" name="Picture 2" descr="Image result for demos shakarian and ro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0207" y="2704562"/>
            <a:ext cx="3200936" cy="366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0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There are many types of chapters</a:t>
            </a:r>
            <a:r>
              <a:rPr lang="en-US" dirty="0" smtClean="0"/>
              <a:t>, </a:t>
            </a:r>
            <a:r>
              <a:rPr lang="en-US" sz="2400" dirty="0" smtClean="0"/>
              <a:t>and not two will be the same….the Lord likes the diversity…</a:t>
            </a:r>
            <a:endParaRPr lang="es-PE"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616" y="1876636"/>
            <a:ext cx="3335941" cy="1876467"/>
          </a:xfrm>
          <a:prstGeom prst="rect">
            <a:avLst/>
          </a:prstGeom>
        </p:spPr>
      </p:pic>
      <p:pic>
        <p:nvPicPr>
          <p:cNvPr id="2050" name="Picture 2" descr="May be an image of 3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707" y="4077483"/>
            <a:ext cx="3053618" cy="22902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4 people, including Zoltán Hegedűs and people smi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629" y="4164246"/>
            <a:ext cx="2910354" cy="21827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y be an image of 4 people, including Tomás Gamb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387" y="4105215"/>
            <a:ext cx="2989062" cy="224179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ay be an image of 2 people, including Jorge Segersbol"/>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4906870" y="1800437"/>
            <a:ext cx="2895579" cy="217168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y be an image of 4 people, including Sandy Gonzalez de Cant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7599" y="1800437"/>
            <a:ext cx="2758384" cy="206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992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the FGBMFI:</a:t>
            </a:r>
            <a:endParaRPr lang="es-PE" dirty="0"/>
          </a:p>
        </p:txBody>
      </p:sp>
      <p:sp>
        <p:nvSpPr>
          <p:cNvPr id="3" name="Content Placeholder 2"/>
          <p:cNvSpPr>
            <a:spLocks noGrp="1"/>
          </p:cNvSpPr>
          <p:nvPr>
            <p:ph idx="1"/>
          </p:nvPr>
        </p:nvSpPr>
        <p:spPr>
          <a:xfrm>
            <a:off x="592428" y="1935921"/>
            <a:ext cx="10882648" cy="3855279"/>
          </a:xfrm>
        </p:spPr>
        <p:txBody>
          <a:bodyPr>
            <a:normAutofit lnSpcReduction="10000"/>
          </a:bodyPr>
          <a:lstStyle/>
          <a:p>
            <a:pPr marL="0" indent="0" algn="ctr">
              <a:buNone/>
            </a:pPr>
            <a:r>
              <a:rPr lang="en-US" sz="5400" u="sng" dirty="0" smtClean="0"/>
              <a:t>To Win Souls.</a:t>
            </a:r>
            <a:endParaRPr lang="es-PE" sz="5400" dirty="0"/>
          </a:p>
          <a:p>
            <a:pPr marL="0" indent="0" algn="ctr">
              <a:buNone/>
            </a:pPr>
            <a:r>
              <a:rPr lang="en-US" dirty="0" smtClean="0"/>
              <a:t>… So we custom make/tailor  our events according to our audience…including the day of the week and time…among other things…</a:t>
            </a:r>
          </a:p>
          <a:p>
            <a:pPr marL="0" indent="0" algn="ctr">
              <a:buNone/>
            </a:pPr>
            <a:r>
              <a:rPr lang="en-US" dirty="0" smtClean="0"/>
              <a:t>These meetings are </a:t>
            </a:r>
            <a:r>
              <a:rPr lang="en-US" dirty="0" smtClean="0">
                <a:solidFill>
                  <a:srgbClr val="FFFF00"/>
                </a:solidFill>
              </a:rPr>
              <a:t>not</a:t>
            </a:r>
            <a:r>
              <a:rPr lang="en-US" dirty="0" smtClean="0"/>
              <a:t> for </a:t>
            </a:r>
            <a:r>
              <a:rPr lang="en-US" u="sng" dirty="0" smtClean="0"/>
              <a:t>us</a:t>
            </a:r>
            <a:r>
              <a:rPr lang="en-US" dirty="0" smtClean="0"/>
              <a:t> but for the ones that still don’t know whom Jesus Christ  is…</a:t>
            </a:r>
          </a:p>
          <a:p>
            <a:pPr marL="0" indent="0" algn="ctr">
              <a:buNone/>
            </a:pPr>
            <a:r>
              <a:rPr lang="en-US" dirty="0" smtClean="0"/>
              <a:t>We are blessed by listening to the testimonies and by the wonderful fellowship…but these are some of the benefits of serving our Lord…plus many, many more…</a:t>
            </a:r>
          </a:p>
          <a:p>
            <a:pPr marL="0" indent="0" algn="ctr">
              <a:buNone/>
            </a:pPr>
            <a:r>
              <a:rPr lang="en-US" dirty="0" smtClean="0"/>
              <a:t>…and… a chapter in order to be effective should meet at least twice a </a:t>
            </a:r>
            <a:r>
              <a:rPr lang="en-US" dirty="0" smtClean="0"/>
              <a:t>month…but we could start with one …a beginning is a beginning </a:t>
            </a:r>
            <a:endParaRPr lang="en-US" dirty="0" smtClean="0"/>
          </a:p>
        </p:txBody>
      </p:sp>
    </p:spTree>
    <p:extLst>
      <p:ext uri="{BB962C8B-B14F-4D97-AF65-F5344CB8AC3E}">
        <p14:creationId xmlns:p14="http://schemas.microsoft.com/office/powerpoint/2010/main" val="2805380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a:t>
            </a:r>
            <a:br>
              <a:rPr lang="en-US" dirty="0" smtClean="0"/>
            </a:br>
            <a:r>
              <a:rPr lang="en-US" dirty="0" smtClean="0"/>
              <a:t>The FGBMFI </a:t>
            </a:r>
            <a:r>
              <a:rPr lang="en-US" u="sng" dirty="0" smtClean="0"/>
              <a:t>is a strategy </a:t>
            </a:r>
            <a:r>
              <a:rPr lang="en-US" dirty="0" smtClean="0"/>
              <a:t>and as such we must follow certain guide lines </a:t>
            </a:r>
            <a:endParaRPr lang="es-PE" dirty="0"/>
          </a:p>
        </p:txBody>
      </p:sp>
      <p:sp>
        <p:nvSpPr>
          <p:cNvPr id="3" name="Content Placeholder 2"/>
          <p:cNvSpPr>
            <a:spLocks noGrp="1"/>
          </p:cNvSpPr>
          <p:nvPr>
            <p:ph idx="1"/>
          </p:nvPr>
        </p:nvSpPr>
        <p:spPr>
          <a:xfrm>
            <a:off x="913795" y="2096064"/>
            <a:ext cx="10353762" cy="4459282"/>
          </a:xfrm>
        </p:spPr>
        <p:txBody>
          <a:bodyPr>
            <a:normAutofit fontScale="92500" lnSpcReduction="10000"/>
          </a:bodyPr>
          <a:lstStyle/>
          <a:p>
            <a:r>
              <a:rPr lang="en-US" dirty="0" smtClean="0"/>
              <a:t>No preaching…We don’t discuss Theology since we have people/members that come from different denominations/back grounds. We </a:t>
            </a:r>
            <a:r>
              <a:rPr lang="en-US" u="sng" dirty="0" smtClean="0"/>
              <a:t>only</a:t>
            </a:r>
            <a:r>
              <a:rPr lang="en-US" dirty="0" smtClean="0"/>
              <a:t> share/present  a Testimony that shows how God can change lives and by doing so we demonstrate that God truly Exists. We do encourage people to attend a church…which one? The one that talks about the Father, the Son and the Holy Spirit …and the one that they feel more comfortable.</a:t>
            </a:r>
          </a:p>
          <a:p>
            <a:r>
              <a:rPr lang="en-US" dirty="0" smtClean="0"/>
              <a:t>We don’t  do Bible studies although we encourage the members to read it at home or at their respective churches.</a:t>
            </a:r>
          </a:p>
          <a:p>
            <a:r>
              <a:rPr lang="en-US" dirty="0" smtClean="0"/>
              <a:t>We all love God and we would like to praise and worship Him …and there is nothing wrong with that but this is not the place…</a:t>
            </a:r>
          </a:p>
          <a:p>
            <a:r>
              <a:rPr lang="en-US" dirty="0" smtClean="0"/>
              <a:t>We pray and  invite the Holy Sprit to attend </a:t>
            </a:r>
            <a:r>
              <a:rPr lang="en-US" u="sng" dirty="0" smtClean="0"/>
              <a:t>before</a:t>
            </a:r>
            <a:r>
              <a:rPr lang="en-US" dirty="0" smtClean="0"/>
              <a:t> the guests arrive. </a:t>
            </a:r>
            <a:r>
              <a:rPr lang="en-US" dirty="0"/>
              <a:t> </a:t>
            </a:r>
            <a:r>
              <a:rPr lang="en-US" dirty="0" smtClean="0"/>
              <a:t>At the end of the event we pray for anyone that has a need…but at the end…after the testimony and the “altar call” or Invitation to the Cross/Christ.</a:t>
            </a:r>
          </a:p>
          <a:p>
            <a:endParaRPr lang="en-US" dirty="0" smtClean="0"/>
          </a:p>
          <a:p>
            <a:pPr marL="0" indent="0">
              <a:buNone/>
            </a:pPr>
            <a:endParaRPr lang="es-PE" dirty="0"/>
          </a:p>
        </p:txBody>
      </p:sp>
    </p:spTree>
    <p:extLst>
      <p:ext uri="{BB962C8B-B14F-4D97-AF65-F5344CB8AC3E}">
        <p14:creationId xmlns:p14="http://schemas.microsoft.com/office/powerpoint/2010/main" val="13703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organize ourselves?</a:t>
            </a:r>
            <a:br>
              <a:rPr lang="en-US" dirty="0" smtClean="0"/>
            </a:br>
            <a:endParaRPr lang="es-PE" dirty="0"/>
          </a:p>
        </p:txBody>
      </p:sp>
      <p:sp>
        <p:nvSpPr>
          <p:cNvPr id="3" name="Content Placeholder 2"/>
          <p:cNvSpPr>
            <a:spLocks noGrp="1"/>
          </p:cNvSpPr>
          <p:nvPr>
            <p:ph idx="1"/>
          </p:nvPr>
        </p:nvSpPr>
        <p:spPr/>
        <p:txBody>
          <a:bodyPr>
            <a:normAutofit fontScale="92500"/>
          </a:bodyPr>
          <a:lstStyle/>
          <a:p>
            <a:r>
              <a:rPr lang="en-US" dirty="0" smtClean="0"/>
              <a:t>Every chapter should have:</a:t>
            </a:r>
          </a:p>
          <a:p>
            <a:r>
              <a:rPr lang="en-US" dirty="0" smtClean="0"/>
              <a:t>A President.- That ensures that the chapter is fulfilling the mandate, the vision, the mission and the Strategy of the FGBMFI. He has the Spiritual responsibility. He elects or approves the guest speakers…he is responsible for the finances…he </a:t>
            </a:r>
            <a:r>
              <a:rPr lang="en-US" dirty="0" smtClean="0">
                <a:solidFill>
                  <a:srgbClr val="FFFF00"/>
                </a:solidFill>
              </a:rPr>
              <a:t>must </a:t>
            </a:r>
            <a:r>
              <a:rPr lang="en-US" u="sng" dirty="0" smtClean="0"/>
              <a:t>have received the baptism </a:t>
            </a:r>
            <a:r>
              <a:rPr lang="en-US" dirty="0" smtClean="0"/>
              <a:t>of the Holy Spirit.  We can also have a Vice president that can assist in every aspect of the functioning of the chapter/event. </a:t>
            </a:r>
          </a:p>
          <a:p>
            <a:r>
              <a:rPr lang="en-US" dirty="0" smtClean="0"/>
              <a:t>A Secretary .- He/She maintains all the chapter records, assists the president in every aspect of the chapter operations, is responsible for all the chapter advertising, websites and all updates. He/She </a:t>
            </a:r>
            <a:r>
              <a:rPr lang="en-US" dirty="0" smtClean="0">
                <a:solidFill>
                  <a:srgbClr val="FFFF00"/>
                </a:solidFill>
              </a:rPr>
              <a:t>must</a:t>
            </a:r>
            <a:r>
              <a:rPr lang="en-US" dirty="0" smtClean="0"/>
              <a:t> also have </a:t>
            </a:r>
            <a:r>
              <a:rPr lang="en-US" u="sng" dirty="0" smtClean="0"/>
              <a:t>received the baptism </a:t>
            </a:r>
            <a:r>
              <a:rPr lang="en-US" dirty="0" smtClean="0"/>
              <a:t>of the Holy Spirit.</a:t>
            </a:r>
          </a:p>
          <a:p>
            <a:endParaRPr lang="es-PE" dirty="0"/>
          </a:p>
        </p:txBody>
      </p:sp>
    </p:spTree>
    <p:extLst>
      <p:ext uri="{BB962C8B-B14F-4D97-AF65-F5344CB8AC3E}">
        <p14:creationId xmlns:p14="http://schemas.microsoft.com/office/powerpoint/2010/main" val="302079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442434"/>
            <a:ext cx="10353762" cy="4984124"/>
          </a:xfrm>
        </p:spPr>
        <p:txBody>
          <a:bodyPr>
            <a:normAutofit fontScale="92500"/>
          </a:bodyPr>
          <a:lstStyle/>
          <a:p>
            <a:r>
              <a:rPr lang="en-US" dirty="0" smtClean="0"/>
              <a:t>A Treasurer.-  Whom is responsible together with the president for the finances. Must  keep a good record of the expenditures / receipts of the paid expenses as well as all the offerings,  deposits, and monthly donations to the USA main office. </a:t>
            </a:r>
          </a:p>
          <a:p>
            <a:r>
              <a:rPr lang="en-US" dirty="0" smtClean="0"/>
              <a:t>Other Officers: (not limited to)</a:t>
            </a:r>
          </a:p>
          <a:p>
            <a:r>
              <a:rPr lang="en-US" dirty="0" smtClean="0"/>
              <a:t>Memberships .- Makes sure that these are promoted in every event and keeps up the record  of the members, renewal fees, gifts.</a:t>
            </a:r>
          </a:p>
          <a:p>
            <a:r>
              <a:rPr lang="en-US" dirty="0" smtClean="0"/>
              <a:t>Prayer Coordinator.- He/She is responsible for coordinating prayer meetings. Trains and equips members in Spiritual warfare and intercessory.</a:t>
            </a:r>
          </a:p>
          <a:p>
            <a:r>
              <a:rPr lang="en-US" dirty="0" smtClean="0"/>
              <a:t>Outreaches and expansion- Special events coordinator whom seeks and plans fire teams events and seeks new places to start chapters.</a:t>
            </a:r>
          </a:p>
          <a:p>
            <a:r>
              <a:rPr lang="en-US" dirty="0" smtClean="0"/>
              <a:t>Books.- Makes sure that there is always books, magazines in the chapter for the members and new comers growth. Coordinates the purchases with the president and treasurer.</a:t>
            </a:r>
          </a:p>
          <a:p>
            <a:endParaRPr lang="es-PE" dirty="0"/>
          </a:p>
        </p:txBody>
      </p:sp>
    </p:spTree>
    <p:extLst>
      <p:ext uri="{BB962C8B-B14F-4D97-AF65-F5344CB8AC3E}">
        <p14:creationId xmlns:p14="http://schemas.microsoft.com/office/powerpoint/2010/main" val="2393343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83336"/>
            <a:ext cx="10353762" cy="1429974"/>
          </a:xfrm>
        </p:spPr>
        <p:txBody>
          <a:bodyPr>
            <a:normAutofit/>
          </a:bodyPr>
          <a:lstStyle/>
          <a:p>
            <a:r>
              <a:rPr lang="en-US" sz="1600" dirty="0" smtClean="0"/>
              <a:t>Sometimes it takes time…a tree must first develop a strong root system as to resist  strong winds that may come ahead…</a:t>
            </a:r>
            <a:endParaRPr lang="es-PE" sz="1600" dirty="0"/>
          </a:p>
        </p:txBody>
      </p:sp>
      <p:sp>
        <p:nvSpPr>
          <p:cNvPr id="3" name="Text Placeholder 2"/>
          <p:cNvSpPr>
            <a:spLocks noGrp="1"/>
          </p:cNvSpPr>
          <p:nvPr>
            <p:ph type="body" sz="half" idx="2"/>
          </p:nvPr>
        </p:nvSpPr>
        <p:spPr/>
        <p:txBody>
          <a:bodyPr/>
          <a:lstStyle/>
          <a:p>
            <a:endParaRPr lang="es-PE"/>
          </a:p>
        </p:txBody>
      </p:sp>
      <p:pic>
        <p:nvPicPr>
          <p:cNvPr id="4" name="Picture 3" descr="https://media.istockphoto.com/photos/tree-with-roots-picture-id519924652?k=6&amp;m=519924652&amp;s=612x612&amp;w=0&amp;h=g97C_8bjZFpLh3rQ5iLh98pGRMSaN2GBYL6Y0gmajKg="/>
          <p:cNvPicPr/>
          <p:nvPr/>
        </p:nvPicPr>
        <p:blipFill>
          <a:blip r:embed="rId2">
            <a:extLst>
              <a:ext uri="{28A0092B-C50C-407E-A947-70E740481C1C}">
                <a14:useLocalDpi xmlns:a14="http://schemas.microsoft.com/office/drawing/2010/main" val="0"/>
              </a:ext>
            </a:extLst>
          </a:blip>
          <a:srcRect/>
          <a:stretch>
            <a:fillRect/>
          </a:stretch>
        </p:blipFill>
        <p:spPr bwMode="auto">
          <a:xfrm>
            <a:off x="4353060" y="1545465"/>
            <a:ext cx="3425780" cy="5049611"/>
          </a:xfrm>
          <a:prstGeom prst="rect">
            <a:avLst/>
          </a:prstGeom>
          <a:noFill/>
          <a:ln>
            <a:noFill/>
          </a:ln>
        </p:spPr>
      </p:pic>
    </p:spTree>
    <p:extLst>
      <p:ext uri="{BB962C8B-B14F-4D97-AF65-F5344CB8AC3E}">
        <p14:creationId xmlns:p14="http://schemas.microsoft.com/office/powerpoint/2010/main" val="358821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2" cy="1219200"/>
          </a:xfrm>
        </p:spPr>
        <p:txBody>
          <a:bodyPr>
            <a:normAutofit/>
          </a:bodyPr>
          <a:lstStyle/>
          <a:p>
            <a:r>
              <a:rPr lang="en-US" sz="1600" dirty="0" smtClean="0"/>
              <a:t>Don’t forget to have some business cards made…Get creative…</a:t>
            </a:r>
            <a:endParaRPr lang="es-PE" sz="1600" dirty="0"/>
          </a:p>
        </p:txBody>
      </p:sp>
      <p:sp>
        <p:nvSpPr>
          <p:cNvPr id="3" name="Text Placeholder 2"/>
          <p:cNvSpPr>
            <a:spLocks noGrp="1"/>
          </p:cNvSpPr>
          <p:nvPr>
            <p:ph type="body" sz="half" idx="2"/>
          </p:nvPr>
        </p:nvSpPr>
        <p:spPr>
          <a:xfrm>
            <a:off x="913795" y="1545465"/>
            <a:ext cx="10353761" cy="4251541"/>
          </a:xfrm>
        </p:spPr>
        <p:txBody>
          <a:bodyPr/>
          <a:lstStyle/>
          <a:p>
            <a:endParaRPr lang="es-PE" dirty="0"/>
          </a:p>
        </p:txBody>
      </p:sp>
      <p:pic>
        <p:nvPicPr>
          <p:cNvPr id="4" name="Picture 3" descr="C:\Users\Administrator\Downloads\20210517_065330 (2).jpg"/>
          <p:cNvPicPr/>
          <p:nvPr/>
        </p:nvPicPr>
        <p:blipFill>
          <a:blip r:embed="rId2">
            <a:extLst>
              <a:ext uri="{28A0092B-C50C-407E-A947-70E740481C1C}">
                <a14:useLocalDpi xmlns:a14="http://schemas.microsoft.com/office/drawing/2010/main" val="0"/>
              </a:ext>
            </a:extLst>
          </a:blip>
          <a:srcRect/>
          <a:stretch>
            <a:fillRect/>
          </a:stretch>
        </p:blipFill>
        <p:spPr bwMode="auto">
          <a:xfrm>
            <a:off x="1930800" y="1545465"/>
            <a:ext cx="4159876" cy="2202286"/>
          </a:xfrm>
          <a:prstGeom prst="rect">
            <a:avLst/>
          </a:prstGeom>
          <a:noFill/>
          <a:ln>
            <a:noFill/>
          </a:ln>
        </p:spPr>
      </p:pic>
      <p:pic>
        <p:nvPicPr>
          <p:cNvPr id="5" name="Picture 4" descr="C:\Users\Administrator\Downloads\20210517_070008.jpg"/>
          <p:cNvPicPr/>
          <p:nvPr/>
        </p:nvPicPr>
        <p:blipFill>
          <a:blip r:embed="rId3">
            <a:extLst>
              <a:ext uri="{28A0092B-C50C-407E-A947-70E740481C1C}">
                <a14:useLocalDpi xmlns:a14="http://schemas.microsoft.com/office/drawing/2010/main" val="0"/>
              </a:ext>
            </a:extLst>
          </a:blip>
          <a:srcRect/>
          <a:stretch>
            <a:fillRect/>
          </a:stretch>
        </p:blipFill>
        <p:spPr bwMode="auto">
          <a:xfrm>
            <a:off x="1930799" y="3996018"/>
            <a:ext cx="4159876" cy="2172961"/>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359" y="1510805"/>
            <a:ext cx="4604197" cy="4604197"/>
          </a:xfrm>
          <a:prstGeom prst="rect">
            <a:avLst/>
          </a:prstGeom>
        </p:spPr>
      </p:pic>
    </p:spTree>
    <p:extLst>
      <p:ext uri="{BB962C8B-B14F-4D97-AF65-F5344CB8AC3E}">
        <p14:creationId xmlns:p14="http://schemas.microsoft.com/office/powerpoint/2010/main" val="334508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Minister/Pray for the people offering to go to their homes and businesses… ask from what part of town are they visiting from…perhaps in the future a chapter can be stablished there…</a:t>
            </a:r>
            <a:endParaRPr lang="es-PE" sz="2400" dirty="0"/>
          </a:p>
        </p:txBody>
      </p:sp>
      <p:sp>
        <p:nvSpPr>
          <p:cNvPr id="3" name="Content Placeholder 2"/>
          <p:cNvSpPr>
            <a:spLocks noGrp="1"/>
          </p:cNvSpPr>
          <p:nvPr>
            <p:ph idx="1"/>
          </p:nvPr>
        </p:nvSpPr>
        <p:spPr/>
        <p:txBody>
          <a:bodyPr/>
          <a:lstStyle/>
          <a:p>
            <a:pPr marL="0" indent="0">
              <a:buNone/>
            </a:pPr>
            <a:r>
              <a:rPr lang="en-US" dirty="0" smtClean="0"/>
              <a:t>In Philadelphia some chapters have been established at peoples homes …to begin with…</a:t>
            </a:r>
          </a:p>
          <a:p>
            <a:endParaRPr lang="es-P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679" y="2733540"/>
            <a:ext cx="4915437" cy="3686578"/>
          </a:xfrm>
          <a:prstGeom prst="rect">
            <a:avLst/>
          </a:prstGeom>
        </p:spPr>
      </p:pic>
    </p:spTree>
    <p:extLst>
      <p:ext uri="{BB962C8B-B14F-4D97-AF65-F5344CB8AC3E}">
        <p14:creationId xmlns:p14="http://schemas.microsoft.com/office/powerpoint/2010/main" val="26377997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6564</TotalTime>
  <Words>1104</Words>
  <Application>Microsoft Office PowerPoint</Application>
  <PresentationFormat>Widescreen</PresentationFormat>
  <Paragraphs>73</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Rockwell</vt:lpstr>
      <vt:lpstr>Damask</vt:lpstr>
      <vt:lpstr> What is a Chapter?</vt:lpstr>
      <vt:lpstr>There are many types of chapters, and not two will be the same….the Lord likes the diversity…</vt:lpstr>
      <vt:lpstr>Goal of the FGBMFI:</vt:lpstr>
      <vt:lpstr>So…  The FGBMFI is a strategy and as such we must follow certain guide lines </vt:lpstr>
      <vt:lpstr>How do we organize ourselves? </vt:lpstr>
      <vt:lpstr>PowerPoint Presentation</vt:lpstr>
      <vt:lpstr>Sometimes it takes time…a tree must first develop a strong root system as to resist  strong winds that may come ahead…</vt:lpstr>
      <vt:lpstr>Don’t forget to have some business cards made…Get creative…</vt:lpstr>
      <vt:lpstr>Minister/Pray for the people offering to go to their homes and businesses… ask from what part of town are they visiting from…perhaps in the future a chapter can be stablished there…</vt:lpstr>
      <vt:lpstr>how a CHAPTER SHOULD OPERATE</vt:lpstr>
      <vt:lpstr>the Agenda  of the Event  (suggested)</vt:lpstr>
      <vt:lpstr>Discipleship Training others to understand …and to better serve him </vt:lpstr>
      <vt:lpstr>There are different types of Special Events…let the Holy Spirit guide you…( Business men seminars on principles and values, at retired homes, flea markets, schools, outreaches with small business, etc.)</vt:lpstr>
      <vt:lpstr>Sharing our testimonies at the Houston Community College…What ? In a Public School?... We had to go through the Student Associations…The Lord opened the door… don’t’ limit god……….. please</vt:lpstr>
      <vt:lpstr>Pray every day that the lord will use you ….reach out and touch someone…</vt:lpstr>
      <vt:lpstr>“And He said unto them,  Go ye into all the world, and preach the gospel to every creature” Mark 16:15  The FGBMFI… is our ministry … an arm to the churches   …to reach the lost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Chapter?</dc:title>
  <dc:creator>Jorge</dc:creator>
  <cp:lastModifiedBy>George Segersbol</cp:lastModifiedBy>
  <cp:revision>68</cp:revision>
  <dcterms:created xsi:type="dcterms:W3CDTF">2017-03-02T00:05:50Z</dcterms:created>
  <dcterms:modified xsi:type="dcterms:W3CDTF">2021-10-04T13:13:08Z</dcterms:modified>
</cp:coreProperties>
</file>